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4017" r:id="rId5"/>
  </p:sldMasterIdLst>
  <p:notesMasterIdLst>
    <p:notesMasterId r:id="rId36"/>
  </p:notesMasterIdLst>
  <p:handoutMasterIdLst>
    <p:handoutMasterId r:id="rId37"/>
  </p:handoutMasterIdLst>
  <p:sldIdLst>
    <p:sldId id="258" r:id="rId6"/>
    <p:sldId id="2011" r:id="rId7"/>
    <p:sldId id="1988" r:id="rId8"/>
    <p:sldId id="1989" r:id="rId9"/>
    <p:sldId id="2012" r:id="rId10"/>
    <p:sldId id="1990" r:id="rId11"/>
    <p:sldId id="1991" r:id="rId12"/>
    <p:sldId id="1992" r:id="rId13"/>
    <p:sldId id="1993" r:id="rId14"/>
    <p:sldId id="1998" r:id="rId15"/>
    <p:sldId id="2013" r:id="rId16"/>
    <p:sldId id="1994" r:id="rId17"/>
    <p:sldId id="1995" r:id="rId18"/>
    <p:sldId id="1996" r:id="rId19"/>
    <p:sldId id="1997" r:id="rId20"/>
    <p:sldId id="1999" r:id="rId21"/>
    <p:sldId id="2000" r:id="rId22"/>
    <p:sldId id="2001" r:id="rId23"/>
    <p:sldId id="2014" r:id="rId24"/>
    <p:sldId id="2002" r:id="rId25"/>
    <p:sldId id="2003" r:id="rId26"/>
    <p:sldId id="2004" r:id="rId27"/>
    <p:sldId id="2008" r:id="rId28"/>
    <p:sldId id="2007" r:id="rId29"/>
    <p:sldId id="2006" r:id="rId30"/>
    <p:sldId id="2005" r:id="rId31"/>
    <p:sldId id="2010" r:id="rId32"/>
    <p:sldId id="2009" r:id="rId33"/>
    <p:sldId id="2015" r:id="rId34"/>
    <p:sldId id="288" r:id="rId35"/>
  </p:sldIdLst>
  <p:sldSz cx="12192000" cy="6858000"/>
  <p:notesSz cx="6669088" cy="9775825"/>
  <p:defaultTextStyle>
    <a:defPPr>
      <a:defRPr lang="fr-CH"/>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Kernen" initials="MK" lastIdx="2" clrIdx="0"/>
  <p:cmAuthor id="2" name="Stefan Thalmann" initials="ST" lastIdx="3" clrIdx="1">
    <p:extLst>
      <p:ext uri="{19B8F6BF-5375-455C-9EA6-DF929625EA0E}">
        <p15:presenceInfo xmlns:p15="http://schemas.microsoft.com/office/powerpoint/2012/main" userId="S::StefanThalmann@VerenumAG77.onmicrosoft.com::31b3d9f0-5f10-4538-8ab5-665ac1e512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000"/>
    <a:srgbClr val="543019"/>
    <a:srgbClr val="7D580D"/>
    <a:srgbClr val="06379A"/>
    <a:srgbClr val="FFFF66"/>
    <a:srgbClr val="FFFF99"/>
    <a:srgbClr val="F5F264"/>
    <a:srgbClr val="E6C020"/>
    <a:srgbClr val="E7D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64" autoAdjust="0"/>
  </p:normalViewPr>
  <p:slideViewPr>
    <p:cSldViewPr>
      <p:cViewPr varScale="1">
        <p:scale>
          <a:sx n="108" d="100"/>
          <a:sy n="108" d="100"/>
        </p:scale>
        <p:origin x="57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0" d="100"/>
          <a:sy n="90" d="100"/>
        </p:scale>
        <p:origin x="28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2889835" cy="488083"/>
          </a:xfrm>
          <a:prstGeom prst="rect">
            <a:avLst/>
          </a:prstGeom>
          <a:noFill/>
          <a:ln w="9525">
            <a:noFill/>
            <a:miter lim="800000"/>
            <a:headEnd/>
            <a:tailEnd/>
          </a:ln>
          <a:effectLst/>
        </p:spPr>
        <p:txBody>
          <a:bodyPr vert="horz" wrap="square" lIns="93533" tIns="46766" rIns="93533" bIns="46766" numCol="1" anchor="t" anchorCtr="0" compatLnSpc="1">
            <a:prstTxWarp prst="textNoShape">
              <a:avLst/>
            </a:prstTxWarp>
          </a:bodyPr>
          <a:lstStyle>
            <a:lvl1pPr defTabSz="935441">
              <a:defRPr sz="1200">
                <a:latin typeface="Arial" pitchFamily="34" charset="0"/>
                <a:cs typeface="+mn-cs"/>
              </a:defRPr>
            </a:lvl1pPr>
          </a:lstStyle>
          <a:p>
            <a:pPr>
              <a:defRPr/>
            </a:pPr>
            <a:endParaRPr lang="fr-FR"/>
          </a:p>
        </p:txBody>
      </p:sp>
      <p:sp>
        <p:nvSpPr>
          <p:cNvPr id="8195" name="Rectangle 3"/>
          <p:cNvSpPr>
            <a:spLocks noGrp="1" noChangeArrowheads="1"/>
          </p:cNvSpPr>
          <p:nvPr>
            <p:ph type="dt" sz="quarter" idx="1"/>
          </p:nvPr>
        </p:nvSpPr>
        <p:spPr bwMode="auto">
          <a:xfrm>
            <a:off x="3777695" y="1"/>
            <a:ext cx="2889835" cy="488083"/>
          </a:xfrm>
          <a:prstGeom prst="rect">
            <a:avLst/>
          </a:prstGeom>
          <a:noFill/>
          <a:ln w="9525">
            <a:noFill/>
            <a:miter lim="800000"/>
            <a:headEnd/>
            <a:tailEnd/>
          </a:ln>
          <a:effectLst/>
        </p:spPr>
        <p:txBody>
          <a:bodyPr vert="horz" wrap="square" lIns="93533" tIns="46766" rIns="93533" bIns="46766" numCol="1" anchor="t" anchorCtr="0" compatLnSpc="1">
            <a:prstTxWarp prst="textNoShape">
              <a:avLst/>
            </a:prstTxWarp>
          </a:bodyPr>
          <a:lstStyle>
            <a:lvl1pPr algn="r" defTabSz="935441">
              <a:defRPr sz="1200">
                <a:latin typeface="Arial" pitchFamily="34" charset="0"/>
                <a:cs typeface="+mn-cs"/>
              </a:defRPr>
            </a:lvl1pPr>
          </a:lstStyle>
          <a:p>
            <a:pPr>
              <a:defRPr/>
            </a:pPr>
            <a:endParaRPr lang="fr-FR"/>
          </a:p>
        </p:txBody>
      </p:sp>
      <p:sp>
        <p:nvSpPr>
          <p:cNvPr id="8196" name="Rectangle 4"/>
          <p:cNvSpPr>
            <a:spLocks noGrp="1" noChangeArrowheads="1"/>
          </p:cNvSpPr>
          <p:nvPr>
            <p:ph type="ftr" sz="quarter" idx="2"/>
          </p:nvPr>
        </p:nvSpPr>
        <p:spPr bwMode="auto">
          <a:xfrm>
            <a:off x="0" y="9286168"/>
            <a:ext cx="2889835" cy="488083"/>
          </a:xfrm>
          <a:prstGeom prst="rect">
            <a:avLst/>
          </a:prstGeom>
          <a:noFill/>
          <a:ln w="9525">
            <a:noFill/>
            <a:miter lim="800000"/>
            <a:headEnd/>
            <a:tailEnd/>
          </a:ln>
          <a:effectLst/>
        </p:spPr>
        <p:txBody>
          <a:bodyPr vert="horz" wrap="square" lIns="93533" tIns="46766" rIns="93533" bIns="46766" numCol="1" anchor="b" anchorCtr="0" compatLnSpc="1">
            <a:prstTxWarp prst="textNoShape">
              <a:avLst/>
            </a:prstTxWarp>
          </a:bodyPr>
          <a:lstStyle>
            <a:lvl1pPr defTabSz="935441">
              <a:defRPr sz="1200">
                <a:latin typeface="Arial" pitchFamily="34" charset="0"/>
                <a:cs typeface="+mn-cs"/>
              </a:defRPr>
            </a:lvl1pPr>
          </a:lstStyle>
          <a:p>
            <a:pPr>
              <a:defRPr/>
            </a:pPr>
            <a:endParaRPr lang="fr-FR"/>
          </a:p>
        </p:txBody>
      </p:sp>
      <p:sp>
        <p:nvSpPr>
          <p:cNvPr id="8197" name="Rectangle 5"/>
          <p:cNvSpPr>
            <a:spLocks noGrp="1" noChangeArrowheads="1"/>
          </p:cNvSpPr>
          <p:nvPr>
            <p:ph type="sldNum" sz="quarter" idx="3"/>
          </p:nvPr>
        </p:nvSpPr>
        <p:spPr bwMode="auto">
          <a:xfrm>
            <a:off x="3777695" y="9286168"/>
            <a:ext cx="2889835" cy="488083"/>
          </a:xfrm>
          <a:prstGeom prst="rect">
            <a:avLst/>
          </a:prstGeom>
          <a:noFill/>
          <a:ln w="9525">
            <a:noFill/>
            <a:miter lim="800000"/>
            <a:headEnd/>
            <a:tailEnd/>
          </a:ln>
          <a:effectLst/>
        </p:spPr>
        <p:txBody>
          <a:bodyPr vert="horz" wrap="square" lIns="93533" tIns="46766" rIns="93533" bIns="46766" numCol="1" anchor="b" anchorCtr="0" compatLnSpc="1">
            <a:prstTxWarp prst="textNoShape">
              <a:avLst/>
            </a:prstTxWarp>
          </a:bodyPr>
          <a:lstStyle>
            <a:lvl1pPr algn="r" defTabSz="935441">
              <a:defRPr sz="1200">
                <a:latin typeface="Arial" pitchFamily="34" charset="0"/>
                <a:cs typeface="+mn-cs"/>
              </a:defRPr>
            </a:lvl1pPr>
          </a:lstStyle>
          <a:p>
            <a:pPr>
              <a:defRPr/>
            </a:pPr>
            <a:fld id="{54160E3C-6CC5-483C-9F5A-AFB017343BF6}" type="slidenum">
              <a:rPr lang="fr-FR"/>
              <a:pPr>
                <a:defRPr/>
              </a:pPr>
              <a:t>‹N°›</a:t>
            </a:fld>
            <a:endParaRPr lang="fr-FR"/>
          </a:p>
        </p:txBody>
      </p:sp>
    </p:spTree>
    <p:extLst>
      <p:ext uri="{BB962C8B-B14F-4D97-AF65-F5344CB8AC3E}">
        <p14:creationId xmlns:p14="http://schemas.microsoft.com/office/powerpoint/2010/main" val="30311542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889835" cy="488083"/>
          </a:xfrm>
          <a:prstGeom prst="rect">
            <a:avLst/>
          </a:prstGeom>
          <a:noFill/>
          <a:ln w="9525">
            <a:noFill/>
            <a:miter lim="800000"/>
            <a:headEnd/>
            <a:tailEnd/>
          </a:ln>
          <a:effectLst/>
        </p:spPr>
        <p:txBody>
          <a:bodyPr vert="horz" wrap="square" lIns="93533" tIns="46766" rIns="93533" bIns="46766" numCol="1" anchor="t" anchorCtr="0" compatLnSpc="1">
            <a:prstTxWarp prst="textNoShape">
              <a:avLst/>
            </a:prstTxWarp>
          </a:bodyPr>
          <a:lstStyle>
            <a:lvl1pPr defTabSz="935441">
              <a:defRPr sz="1200">
                <a:latin typeface="Arial" pitchFamily="34" charset="0"/>
                <a:cs typeface="+mn-cs"/>
              </a:defRPr>
            </a:lvl1pPr>
          </a:lstStyle>
          <a:p>
            <a:pPr>
              <a:defRPr/>
            </a:pPr>
            <a:endParaRPr lang="fr-FR"/>
          </a:p>
        </p:txBody>
      </p:sp>
      <p:sp>
        <p:nvSpPr>
          <p:cNvPr id="6147" name="Rectangle 3"/>
          <p:cNvSpPr>
            <a:spLocks noGrp="1" noChangeArrowheads="1"/>
          </p:cNvSpPr>
          <p:nvPr>
            <p:ph type="dt" idx="1"/>
          </p:nvPr>
        </p:nvSpPr>
        <p:spPr bwMode="auto">
          <a:xfrm>
            <a:off x="3777695" y="1"/>
            <a:ext cx="2889835" cy="488083"/>
          </a:xfrm>
          <a:prstGeom prst="rect">
            <a:avLst/>
          </a:prstGeom>
          <a:noFill/>
          <a:ln w="9525">
            <a:noFill/>
            <a:miter lim="800000"/>
            <a:headEnd/>
            <a:tailEnd/>
          </a:ln>
          <a:effectLst/>
        </p:spPr>
        <p:txBody>
          <a:bodyPr vert="horz" wrap="square" lIns="93533" tIns="46766" rIns="93533" bIns="46766" numCol="1" anchor="t" anchorCtr="0" compatLnSpc="1">
            <a:prstTxWarp prst="textNoShape">
              <a:avLst/>
            </a:prstTxWarp>
          </a:bodyPr>
          <a:lstStyle>
            <a:lvl1pPr algn="r" defTabSz="935441">
              <a:defRPr sz="1200">
                <a:latin typeface="Arial" pitchFamily="34" charset="0"/>
                <a:cs typeface="+mn-cs"/>
              </a:defRPr>
            </a:lvl1pPr>
          </a:lstStyle>
          <a:p>
            <a:pPr>
              <a:defRPr/>
            </a:pPr>
            <a:endParaRPr lang="fr-FR"/>
          </a:p>
        </p:txBody>
      </p:sp>
      <p:sp>
        <p:nvSpPr>
          <p:cNvPr id="7172" name="Rectangle 4"/>
          <p:cNvSpPr>
            <a:spLocks noGrp="1" noRot="1" noChangeAspect="1" noChangeArrowheads="1" noTextEdit="1"/>
          </p:cNvSpPr>
          <p:nvPr>
            <p:ph type="sldImg" idx="2"/>
          </p:nvPr>
        </p:nvSpPr>
        <p:spPr bwMode="auto">
          <a:xfrm>
            <a:off x="77788" y="733425"/>
            <a:ext cx="6513512" cy="36655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66285" y="4643085"/>
            <a:ext cx="5336519" cy="4399042"/>
          </a:xfrm>
          <a:prstGeom prst="rect">
            <a:avLst/>
          </a:prstGeom>
          <a:noFill/>
          <a:ln w="9525">
            <a:noFill/>
            <a:miter lim="800000"/>
            <a:headEnd/>
            <a:tailEnd/>
          </a:ln>
          <a:effectLst/>
        </p:spPr>
        <p:txBody>
          <a:bodyPr vert="horz" wrap="square" lIns="93533" tIns="46766" rIns="93533" bIns="46766"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150" name="Rectangle 6"/>
          <p:cNvSpPr>
            <a:spLocks noGrp="1" noChangeArrowheads="1"/>
          </p:cNvSpPr>
          <p:nvPr>
            <p:ph type="ftr" sz="quarter" idx="4"/>
          </p:nvPr>
        </p:nvSpPr>
        <p:spPr bwMode="auto">
          <a:xfrm>
            <a:off x="0" y="9286168"/>
            <a:ext cx="2889835" cy="488083"/>
          </a:xfrm>
          <a:prstGeom prst="rect">
            <a:avLst/>
          </a:prstGeom>
          <a:noFill/>
          <a:ln w="9525">
            <a:noFill/>
            <a:miter lim="800000"/>
            <a:headEnd/>
            <a:tailEnd/>
          </a:ln>
          <a:effectLst/>
        </p:spPr>
        <p:txBody>
          <a:bodyPr vert="horz" wrap="square" lIns="93533" tIns="46766" rIns="93533" bIns="46766" numCol="1" anchor="b" anchorCtr="0" compatLnSpc="1">
            <a:prstTxWarp prst="textNoShape">
              <a:avLst/>
            </a:prstTxWarp>
          </a:bodyPr>
          <a:lstStyle>
            <a:lvl1pPr defTabSz="935441">
              <a:defRPr sz="1200">
                <a:latin typeface="Arial" pitchFamily="34" charset="0"/>
                <a:cs typeface="+mn-cs"/>
              </a:defRPr>
            </a:lvl1pPr>
          </a:lstStyle>
          <a:p>
            <a:pPr>
              <a:defRPr/>
            </a:pPr>
            <a:endParaRPr lang="fr-FR"/>
          </a:p>
        </p:txBody>
      </p:sp>
      <p:sp>
        <p:nvSpPr>
          <p:cNvPr id="6151" name="Rectangle 7"/>
          <p:cNvSpPr>
            <a:spLocks noGrp="1" noChangeArrowheads="1"/>
          </p:cNvSpPr>
          <p:nvPr>
            <p:ph type="sldNum" sz="quarter" idx="5"/>
          </p:nvPr>
        </p:nvSpPr>
        <p:spPr bwMode="auto">
          <a:xfrm>
            <a:off x="3777695" y="9286168"/>
            <a:ext cx="2889835" cy="488083"/>
          </a:xfrm>
          <a:prstGeom prst="rect">
            <a:avLst/>
          </a:prstGeom>
          <a:noFill/>
          <a:ln w="9525">
            <a:noFill/>
            <a:miter lim="800000"/>
            <a:headEnd/>
            <a:tailEnd/>
          </a:ln>
          <a:effectLst/>
        </p:spPr>
        <p:txBody>
          <a:bodyPr vert="horz" wrap="square" lIns="93533" tIns="46766" rIns="93533" bIns="46766" numCol="1" anchor="b" anchorCtr="0" compatLnSpc="1">
            <a:prstTxWarp prst="textNoShape">
              <a:avLst/>
            </a:prstTxWarp>
          </a:bodyPr>
          <a:lstStyle>
            <a:lvl1pPr algn="r" defTabSz="935441">
              <a:defRPr sz="1200">
                <a:latin typeface="Arial" pitchFamily="34" charset="0"/>
                <a:cs typeface="+mn-cs"/>
              </a:defRPr>
            </a:lvl1pPr>
          </a:lstStyle>
          <a:p>
            <a:pPr>
              <a:defRPr/>
            </a:pPr>
            <a:fld id="{3686A23E-981E-47C1-B4E6-18BCF0BFFD9D}" type="slidenum">
              <a:rPr lang="fr-FR"/>
              <a:t>‹N°›</a:t>
            </a:fld>
            <a:endParaRPr lang="fr-FR"/>
          </a:p>
        </p:txBody>
      </p:sp>
    </p:spTree>
    <p:extLst>
      <p:ext uri="{BB962C8B-B14F-4D97-AF65-F5344CB8AC3E}">
        <p14:creationId xmlns:p14="http://schemas.microsoft.com/office/powerpoint/2010/main" val="173277533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8" y="733425"/>
            <a:ext cx="6513512" cy="3665538"/>
          </a:xfrm>
        </p:spPr>
      </p:sp>
      <p:sp>
        <p:nvSpPr>
          <p:cNvPr id="3" name="Espace réservé des commentaires 2"/>
          <p:cNvSpPr>
            <a:spLocks noGrp="1"/>
          </p:cNvSpPr>
          <p:nvPr>
            <p:ph type="body" idx="1"/>
          </p:nvPr>
        </p:nvSpPr>
        <p:spPr/>
        <p:txBody>
          <a:bodyPr/>
          <a:lstStyle/>
          <a:p>
            <a:endParaRPr lang="fr-CH"/>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3686A23E-981E-47C1-B4E6-18BCF0BFFD9D}" type="slidenum">
              <a:rPr lang="fr-FR" smtClean="0"/>
              <a:t>1</a:t>
            </a:fld>
            <a:endParaRPr lang="fr-FR"/>
          </a:p>
        </p:txBody>
      </p:sp>
    </p:spTree>
    <p:extLst>
      <p:ext uri="{BB962C8B-B14F-4D97-AF65-F5344CB8AC3E}">
        <p14:creationId xmlns:p14="http://schemas.microsoft.com/office/powerpoint/2010/main" val="140484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8" y="733425"/>
            <a:ext cx="6513512" cy="3665538"/>
          </a:xfrm>
        </p:spPr>
      </p:sp>
      <p:sp>
        <p:nvSpPr>
          <p:cNvPr id="3" name="Espace réservé des commentaires 2"/>
          <p:cNvSpPr>
            <a:spLocks noGrp="1"/>
          </p:cNvSpPr>
          <p:nvPr>
            <p:ph type="body" idx="1"/>
          </p:nvPr>
        </p:nvSpPr>
        <p:spPr/>
        <p:txBody>
          <a:bodyPr/>
          <a:lstStyle/>
          <a:p>
            <a:endParaRPr lang="fr-CH"/>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3686A23E-981E-47C1-B4E6-18BCF0BFFD9D}" type="slidenum">
              <a:rPr lang="fr-FR" smtClean="0"/>
              <a:t>5</a:t>
            </a:fld>
            <a:endParaRPr lang="fr-FR"/>
          </a:p>
        </p:txBody>
      </p:sp>
    </p:spTree>
    <p:extLst>
      <p:ext uri="{BB962C8B-B14F-4D97-AF65-F5344CB8AC3E}">
        <p14:creationId xmlns:p14="http://schemas.microsoft.com/office/powerpoint/2010/main" val="119766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8" y="733425"/>
            <a:ext cx="6513512" cy="3665538"/>
          </a:xfrm>
        </p:spPr>
      </p:sp>
      <p:sp>
        <p:nvSpPr>
          <p:cNvPr id="3" name="Espace réservé des commentaires 2"/>
          <p:cNvSpPr>
            <a:spLocks noGrp="1"/>
          </p:cNvSpPr>
          <p:nvPr>
            <p:ph type="body" idx="1"/>
          </p:nvPr>
        </p:nvSpPr>
        <p:spPr/>
        <p:txBody>
          <a:bodyPr/>
          <a:lstStyle/>
          <a:p>
            <a:endParaRPr lang="fr-CH"/>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3686A23E-981E-47C1-B4E6-18BCF0BFFD9D}" type="slidenum">
              <a:rPr lang="fr-FR" smtClean="0"/>
              <a:t>11</a:t>
            </a:fld>
            <a:endParaRPr lang="fr-FR"/>
          </a:p>
        </p:txBody>
      </p:sp>
    </p:spTree>
    <p:extLst>
      <p:ext uri="{BB962C8B-B14F-4D97-AF65-F5344CB8AC3E}">
        <p14:creationId xmlns:p14="http://schemas.microsoft.com/office/powerpoint/2010/main" val="336366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8" y="733425"/>
            <a:ext cx="6513512" cy="3665538"/>
          </a:xfrm>
        </p:spPr>
      </p:sp>
      <p:sp>
        <p:nvSpPr>
          <p:cNvPr id="3" name="Espace réservé des commentaires 2"/>
          <p:cNvSpPr>
            <a:spLocks noGrp="1"/>
          </p:cNvSpPr>
          <p:nvPr>
            <p:ph type="body" idx="1"/>
          </p:nvPr>
        </p:nvSpPr>
        <p:spPr/>
        <p:txBody>
          <a:bodyPr/>
          <a:lstStyle/>
          <a:p>
            <a:endParaRPr lang="fr-CH"/>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3686A23E-981E-47C1-B4E6-18BCF0BFFD9D}" type="slidenum">
              <a:rPr lang="fr-FR" smtClean="0"/>
              <a:t>19</a:t>
            </a:fld>
            <a:endParaRPr lang="fr-FR"/>
          </a:p>
        </p:txBody>
      </p:sp>
    </p:spTree>
    <p:extLst>
      <p:ext uri="{BB962C8B-B14F-4D97-AF65-F5344CB8AC3E}">
        <p14:creationId xmlns:p14="http://schemas.microsoft.com/office/powerpoint/2010/main" val="2541400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blipFill dpi="0" rotWithShape="1">
          <a:blip r:embed="rId2" cstate="screen">
            <a:alphaModFix amt="5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subTitle" idx="1"/>
          </p:nvPr>
        </p:nvSpPr>
        <p:spPr>
          <a:xfrm>
            <a:off x="3702943" y="2924944"/>
            <a:ext cx="7132047" cy="639262"/>
          </a:xfrm>
          <a:prstGeom prst="rect">
            <a:avLst/>
          </a:prstGeom>
          <a:noFill/>
        </p:spPr>
        <p:txBody>
          <a:bodyPr/>
          <a:lstStyle>
            <a:lvl1pPr marL="0" indent="0" algn="ctr">
              <a:buFont typeface="Wingdings 3" pitchFamily="18" charset="2"/>
              <a:buNone/>
              <a:defRPr sz="2400" b="1">
                <a:solidFill>
                  <a:schemeClr val="bg2">
                    <a:lumMod val="75000"/>
                  </a:schemeClr>
                </a:solidFill>
                <a:latin typeface="Calibri" pitchFamily="34" charset="0"/>
              </a:defRPr>
            </a:lvl1pPr>
          </a:lstStyle>
          <a:p>
            <a:r>
              <a:rPr lang="fr-FR" dirty="0"/>
              <a:t>Cliquez pour modifier le style des sous-titres du masque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8B617-D943-DA23-D54F-AE0382259E4B}"/>
              </a:ext>
            </a:extLst>
          </p:cNvPr>
          <p:cNvSpPr>
            <a:spLocks noGrp="1"/>
          </p:cNvSpPr>
          <p:nvPr>
            <p:ph type="title"/>
          </p:nvPr>
        </p:nvSpPr>
        <p:spPr/>
        <p:txBody>
          <a:bodyPr/>
          <a:lstStyle/>
          <a:p>
            <a:r>
              <a:rPr lang="de-DE"/>
              <a:t>Mastertitelformat bearbeiten</a:t>
            </a:r>
            <a:endParaRPr lang="it-CH"/>
          </a:p>
        </p:txBody>
      </p:sp>
      <p:sp>
        <p:nvSpPr>
          <p:cNvPr id="3" name="Datumsplatzhalter 2">
            <a:extLst>
              <a:ext uri="{FF2B5EF4-FFF2-40B4-BE49-F238E27FC236}">
                <a16:creationId xmlns:a16="http://schemas.microsoft.com/office/drawing/2014/main" id="{018A52B7-F6B3-D0CD-006E-10DCCD00FAD2}"/>
              </a:ext>
            </a:extLst>
          </p:cNvPr>
          <p:cNvSpPr>
            <a:spLocks noGrp="1"/>
          </p:cNvSpPr>
          <p:nvPr>
            <p:ph type="dt" sz="half" idx="10"/>
          </p:nvPr>
        </p:nvSpPr>
        <p:spPr/>
        <p:txBody>
          <a:bodyPr/>
          <a:lstStyle/>
          <a:p>
            <a:fld id="{F756BC29-47C9-4A07-9E05-E604CF9017FA}" type="datetimeFigureOut">
              <a:rPr lang="it-CH" smtClean="0"/>
              <a:t>14.09.2023</a:t>
            </a:fld>
            <a:endParaRPr lang="it-CH"/>
          </a:p>
        </p:txBody>
      </p:sp>
      <p:sp>
        <p:nvSpPr>
          <p:cNvPr id="4" name="Fußzeilenplatzhalter 3">
            <a:extLst>
              <a:ext uri="{FF2B5EF4-FFF2-40B4-BE49-F238E27FC236}">
                <a16:creationId xmlns:a16="http://schemas.microsoft.com/office/drawing/2014/main" id="{5D420811-E00B-C006-9D3E-AFEBD1D4600E}"/>
              </a:ext>
            </a:extLst>
          </p:cNvPr>
          <p:cNvSpPr>
            <a:spLocks noGrp="1"/>
          </p:cNvSpPr>
          <p:nvPr>
            <p:ph type="ftr" sz="quarter" idx="11"/>
          </p:nvPr>
        </p:nvSpPr>
        <p:spPr/>
        <p:txBody>
          <a:bodyPr/>
          <a:lstStyle/>
          <a:p>
            <a:endParaRPr lang="it-CH"/>
          </a:p>
        </p:txBody>
      </p:sp>
      <p:sp>
        <p:nvSpPr>
          <p:cNvPr id="5" name="Foliennummernplatzhalter 4">
            <a:extLst>
              <a:ext uri="{FF2B5EF4-FFF2-40B4-BE49-F238E27FC236}">
                <a16:creationId xmlns:a16="http://schemas.microsoft.com/office/drawing/2014/main" id="{77C928D9-9910-69A7-1DEE-880BEBC7BCAD}"/>
              </a:ext>
            </a:extLst>
          </p:cNvPr>
          <p:cNvSpPr>
            <a:spLocks noGrp="1"/>
          </p:cNvSpPr>
          <p:nvPr>
            <p:ph type="sldNum" sz="quarter" idx="12"/>
          </p:nvPr>
        </p:nvSpPr>
        <p:spPr/>
        <p:txBody>
          <a:bodyPr/>
          <a:lstStyle/>
          <a:p>
            <a:fld id="{CC75AA2B-BAD2-4FB7-8CA0-480758CE4538}" type="slidenum">
              <a:rPr lang="it-CH" smtClean="0"/>
              <a:t>‹N°›</a:t>
            </a:fld>
            <a:endParaRPr lang="it-CH"/>
          </a:p>
        </p:txBody>
      </p:sp>
    </p:spTree>
    <p:extLst>
      <p:ext uri="{BB962C8B-B14F-4D97-AF65-F5344CB8AC3E}">
        <p14:creationId xmlns:p14="http://schemas.microsoft.com/office/powerpoint/2010/main" val="3154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D067808-635E-C147-ACC5-080223A90F88}"/>
              </a:ext>
            </a:extLst>
          </p:cNvPr>
          <p:cNvSpPr>
            <a:spLocks noGrp="1"/>
          </p:cNvSpPr>
          <p:nvPr>
            <p:ph type="dt" sz="half" idx="10"/>
          </p:nvPr>
        </p:nvSpPr>
        <p:spPr/>
        <p:txBody>
          <a:bodyPr/>
          <a:lstStyle/>
          <a:p>
            <a:fld id="{F756BC29-47C9-4A07-9E05-E604CF9017FA}" type="datetimeFigureOut">
              <a:rPr lang="it-CH" smtClean="0"/>
              <a:t>14.09.2023</a:t>
            </a:fld>
            <a:endParaRPr lang="it-CH"/>
          </a:p>
        </p:txBody>
      </p:sp>
      <p:sp>
        <p:nvSpPr>
          <p:cNvPr id="3" name="Fußzeilenplatzhalter 2">
            <a:extLst>
              <a:ext uri="{FF2B5EF4-FFF2-40B4-BE49-F238E27FC236}">
                <a16:creationId xmlns:a16="http://schemas.microsoft.com/office/drawing/2014/main" id="{73AA2695-20D5-D359-83F3-2F9023432A4C}"/>
              </a:ext>
            </a:extLst>
          </p:cNvPr>
          <p:cNvSpPr>
            <a:spLocks noGrp="1"/>
          </p:cNvSpPr>
          <p:nvPr>
            <p:ph type="ftr" sz="quarter" idx="11"/>
          </p:nvPr>
        </p:nvSpPr>
        <p:spPr/>
        <p:txBody>
          <a:bodyPr/>
          <a:lstStyle/>
          <a:p>
            <a:endParaRPr lang="it-CH"/>
          </a:p>
        </p:txBody>
      </p:sp>
      <p:sp>
        <p:nvSpPr>
          <p:cNvPr id="4" name="Foliennummernplatzhalter 3">
            <a:extLst>
              <a:ext uri="{FF2B5EF4-FFF2-40B4-BE49-F238E27FC236}">
                <a16:creationId xmlns:a16="http://schemas.microsoft.com/office/drawing/2014/main" id="{FE0E53A4-FEEB-92C7-C603-D9B30578C393}"/>
              </a:ext>
            </a:extLst>
          </p:cNvPr>
          <p:cNvSpPr>
            <a:spLocks noGrp="1"/>
          </p:cNvSpPr>
          <p:nvPr>
            <p:ph type="sldNum" sz="quarter" idx="12"/>
          </p:nvPr>
        </p:nvSpPr>
        <p:spPr/>
        <p:txBody>
          <a:bodyPr/>
          <a:lstStyle/>
          <a:p>
            <a:fld id="{CC75AA2B-BAD2-4FB7-8CA0-480758CE4538}" type="slidenum">
              <a:rPr lang="it-CH" smtClean="0"/>
              <a:t>‹N°›</a:t>
            </a:fld>
            <a:endParaRPr lang="it-CH"/>
          </a:p>
        </p:txBody>
      </p:sp>
    </p:spTree>
    <p:extLst>
      <p:ext uri="{BB962C8B-B14F-4D97-AF65-F5344CB8AC3E}">
        <p14:creationId xmlns:p14="http://schemas.microsoft.com/office/powerpoint/2010/main" val="325530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2B669-F988-93EF-C548-820CEB71E35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it-CH"/>
          </a:p>
        </p:txBody>
      </p:sp>
      <p:sp>
        <p:nvSpPr>
          <p:cNvPr id="3" name="Inhaltsplatzhalter 2">
            <a:extLst>
              <a:ext uri="{FF2B5EF4-FFF2-40B4-BE49-F238E27FC236}">
                <a16:creationId xmlns:a16="http://schemas.microsoft.com/office/drawing/2014/main" id="{879EDA54-874F-AB7A-1A5C-5F5DF557D5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Textplatzhalter 3">
            <a:extLst>
              <a:ext uri="{FF2B5EF4-FFF2-40B4-BE49-F238E27FC236}">
                <a16:creationId xmlns:a16="http://schemas.microsoft.com/office/drawing/2014/main" id="{51C54B28-EE00-B831-6F14-F675D54FD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8C9F87D-5830-54CA-0CC5-B08525337265}"/>
              </a:ext>
            </a:extLst>
          </p:cNvPr>
          <p:cNvSpPr>
            <a:spLocks noGrp="1"/>
          </p:cNvSpPr>
          <p:nvPr>
            <p:ph type="dt" sz="half" idx="10"/>
          </p:nvPr>
        </p:nvSpPr>
        <p:spPr/>
        <p:txBody>
          <a:bodyPr/>
          <a:lstStyle/>
          <a:p>
            <a:fld id="{F756BC29-47C9-4A07-9E05-E604CF9017FA}" type="datetimeFigureOut">
              <a:rPr lang="it-CH" smtClean="0"/>
              <a:t>14.09.2023</a:t>
            </a:fld>
            <a:endParaRPr lang="it-CH"/>
          </a:p>
        </p:txBody>
      </p:sp>
      <p:sp>
        <p:nvSpPr>
          <p:cNvPr id="6" name="Fußzeilenplatzhalter 5">
            <a:extLst>
              <a:ext uri="{FF2B5EF4-FFF2-40B4-BE49-F238E27FC236}">
                <a16:creationId xmlns:a16="http://schemas.microsoft.com/office/drawing/2014/main" id="{A571FFAD-56BE-306E-2B67-0F5CD56C0E40}"/>
              </a:ext>
            </a:extLst>
          </p:cNvPr>
          <p:cNvSpPr>
            <a:spLocks noGrp="1"/>
          </p:cNvSpPr>
          <p:nvPr>
            <p:ph type="ftr" sz="quarter" idx="11"/>
          </p:nvPr>
        </p:nvSpPr>
        <p:spPr/>
        <p:txBody>
          <a:bodyPr/>
          <a:lstStyle/>
          <a:p>
            <a:endParaRPr lang="it-CH"/>
          </a:p>
        </p:txBody>
      </p:sp>
      <p:sp>
        <p:nvSpPr>
          <p:cNvPr id="7" name="Foliennummernplatzhalter 6">
            <a:extLst>
              <a:ext uri="{FF2B5EF4-FFF2-40B4-BE49-F238E27FC236}">
                <a16:creationId xmlns:a16="http://schemas.microsoft.com/office/drawing/2014/main" id="{452036B8-4A84-8CE6-090D-6023A7E44EBF}"/>
              </a:ext>
            </a:extLst>
          </p:cNvPr>
          <p:cNvSpPr>
            <a:spLocks noGrp="1"/>
          </p:cNvSpPr>
          <p:nvPr>
            <p:ph type="sldNum" sz="quarter" idx="12"/>
          </p:nvPr>
        </p:nvSpPr>
        <p:spPr/>
        <p:txBody>
          <a:bodyPr/>
          <a:lstStyle/>
          <a:p>
            <a:fld id="{CC75AA2B-BAD2-4FB7-8CA0-480758CE4538}" type="slidenum">
              <a:rPr lang="it-CH" smtClean="0"/>
              <a:t>‹N°›</a:t>
            </a:fld>
            <a:endParaRPr lang="it-CH"/>
          </a:p>
        </p:txBody>
      </p:sp>
    </p:spTree>
    <p:extLst>
      <p:ext uri="{BB962C8B-B14F-4D97-AF65-F5344CB8AC3E}">
        <p14:creationId xmlns:p14="http://schemas.microsoft.com/office/powerpoint/2010/main" val="118880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BC1DD-69B1-954D-78F4-2D9A22A9944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it-CH"/>
          </a:p>
        </p:txBody>
      </p:sp>
      <p:sp>
        <p:nvSpPr>
          <p:cNvPr id="3" name="Bildplatzhalter 2">
            <a:extLst>
              <a:ext uri="{FF2B5EF4-FFF2-40B4-BE49-F238E27FC236}">
                <a16:creationId xmlns:a16="http://schemas.microsoft.com/office/drawing/2014/main" id="{A082778C-EFC0-6D03-8657-94A2DE617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CH"/>
          </a:p>
        </p:txBody>
      </p:sp>
      <p:sp>
        <p:nvSpPr>
          <p:cNvPr id="4" name="Textplatzhalter 3">
            <a:extLst>
              <a:ext uri="{FF2B5EF4-FFF2-40B4-BE49-F238E27FC236}">
                <a16:creationId xmlns:a16="http://schemas.microsoft.com/office/drawing/2014/main" id="{6B89E80B-05DF-8880-7EC4-2AA6915D6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E591375-9C6D-DE56-9AB9-FD53B224D074}"/>
              </a:ext>
            </a:extLst>
          </p:cNvPr>
          <p:cNvSpPr>
            <a:spLocks noGrp="1"/>
          </p:cNvSpPr>
          <p:nvPr>
            <p:ph type="dt" sz="half" idx="10"/>
          </p:nvPr>
        </p:nvSpPr>
        <p:spPr/>
        <p:txBody>
          <a:bodyPr/>
          <a:lstStyle/>
          <a:p>
            <a:fld id="{F756BC29-47C9-4A07-9E05-E604CF9017FA}" type="datetimeFigureOut">
              <a:rPr lang="it-CH" smtClean="0"/>
              <a:t>14.09.2023</a:t>
            </a:fld>
            <a:endParaRPr lang="it-CH"/>
          </a:p>
        </p:txBody>
      </p:sp>
      <p:sp>
        <p:nvSpPr>
          <p:cNvPr id="6" name="Fußzeilenplatzhalter 5">
            <a:extLst>
              <a:ext uri="{FF2B5EF4-FFF2-40B4-BE49-F238E27FC236}">
                <a16:creationId xmlns:a16="http://schemas.microsoft.com/office/drawing/2014/main" id="{5A40A9D8-F9F0-62D0-2AEC-FE16465B8F5D}"/>
              </a:ext>
            </a:extLst>
          </p:cNvPr>
          <p:cNvSpPr>
            <a:spLocks noGrp="1"/>
          </p:cNvSpPr>
          <p:nvPr>
            <p:ph type="ftr" sz="quarter" idx="11"/>
          </p:nvPr>
        </p:nvSpPr>
        <p:spPr/>
        <p:txBody>
          <a:bodyPr/>
          <a:lstStyle/>
          <a:p>
            <a:endParaRPr lang="it-CH"/>
          </a:p>
        </p:txBody>
      </p:sp>
      <p:sp>
        <p:nvSpPr>
          <p:cNvPr id="7" name="Foliennummernplatzhalter 6">
            <a:extLst>
              <a:ext uri="{FF2B5EF4-FFF2-40B4-BE49-F238E27FC236}">
                <a16:creationId xmlns:a16="http://schemas.microsoft.com/office/drawing/2014/main" id="{59D6AFCB-952B-875E-E9F2-943939192734}"/>
              </a:ext>
            </a:extLst>
          </p:cNvPr>
          <p:cNvSpPr>
            <a:spLocks noGrp="1"/>
          </p:cNvSpPr>
          <p:nvPr>
            <p:ph type="sldNum" sz="quarter" idx="12"/>
          </p:nvPr>
        </p:nvSpPr>
        <p:spPr/>
        <p:txBody>
          <a:bodyPr/>
          <a:lstStyle/>
          <a:p>
            <a:fld id="{CC75AA2B-BAD2-4FB7-8CA0-480758CE4538}" type="slidenum">
              <a:rPr lang="it-CH" smtClean="0"/>
              <a:t>‹N°›</a:t>
            </a:fld>
            <a:endParaRPr lang="it-CH"/>
          </a:p>
        </p:txBody>
      </p:sp>
    </p:spTree>
    <p:extLst>
      <p:ext uri="{BB962C8B-B14F-4D97-AF65-F5344CB8AC3E}">
        <p14:creationId xmlns:p14="http://schemas.microsoft.com/office/powerpoint/2010/main" val="3922517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AE3E8-829A-61C9-A64B-0E44F7E9C7CB}"/>
              </a:ext>
            </a:extLst>
          </p:cNvPr>
          <p:cNvSpPr>
            <a:spLocks noGrp="1"/>
          </p:cNvSpPr>
          <p:nvPr>
            <p:ph type="title"/>
          </p:nvPr>
        </p:nvSpPr>
        <p:spPr/>
        <p:txBody>
          <a:bodyPr/>
          <a:lstStyle/>
          <a:p>
            <a:r>
              <a:rPr lang="de-DE"/>
              <a:t>Mastertitelformat bearbeiten</a:t>
            </a:r>
            <a:endParaRPr lang="it-CH"/>
          </a:p>
        </p:txBody>
      </p:sp>
      <p:sp>
        <p:nvSpPr>
          <p:cNvPr id="3" name="Vertikaler Textplatzhalter 2">
            <a:extLst>
              <a:ext uri="{FF2B5EF4-FFF2-40B4-BE49-F238E27FC236}">
                <a16:creationId xmlns:a16="http://schemas.microsoft.com/office/drawing/2014/main" id="{C5DD9A12-F11E-29AC-EB79-0205845DCBE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Datumsplatzhalter 3">
            <a:extLst>
              <a:ext uri="{FF2B5EF4-FFF2-40B4-BE49-F238E27FC236}">
                <a16:creationId xmlns:a16="http://schemas.microsoft.com/office/drawing/2014/main" id="{723FEF2C-89A0-5902-8A23-711D403AE43D}"/>
              </a:ext>
            </a:extLst>
          </p:cNvPr>
          <p:cNvSpPr>
            <a:spLocks noGrp="1"/>
          </p:cNvSpPr>
          <p:nvPr>
            <p:ph type="dt" sz="half" idx="10"/>
          </p:nvPr>
        </p:nvSpPr>
        <p:spPr/>
        <p:txBody>
          <a:bodyPr/>
          <a:lstStyle/>
          <a:p>
            <a:fld id="{F756BC29-47C9-4A07-9E05-E604CF9017FA}" type="datetimeFigureOut">
              <a:rPr lang="it-CH" smtClean="0"/>
              <a:t>14.09.2023</a:t>
            </a:fld>
            <a:endParaRPr lang="it-CH"/>
          </a:p>
        </p:txBody>
      </p:sp>
      <p:sp>
        <p:nvSpPr>
          <p:cNvPr id="5" name="Fußzeilenplatzhalter 4">
            <a:extLst>
              <a:ext uri="{FF2B5EF4-FFF2-40B4-BE49-F238E27FC236}">
                <a16:creationId xmlns:a16="http://schemas.microsoft.com/office/drawing/2014/main" id="{C9DBAF9D-E123-4FD7-B9CE-B4A1D6DBC383}"/>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CEAC4610-31BE-E624-0392-3D7F23BFD0B9}"/>
              </a:ext>
            </a:extLst>
          </p:cNvPr>
          <p:cNvSpPr>
            <a:spLocks noGrp="1"/>
          </p:cNvSpPr>
          <p:nvPr>
            <p:ph type="sldNum" sz="quarter" idx="12"/>
          </p:nvPr>
        </p:nvSpPr>
        <p:spPr/>
        <p:txBody>
          <a:bodyPr/>
          <a:lstStyle/>
          <a:p>
            <a:fld id="{CC75AA2B-BAD2-4FB7-8CA0-480758CE4538}" type="slidenum">
              <a:rPr lang="it-CH" smtClean="0"/>
              <a:t>‹N°›</a:t>
            </a:fld>
            <a:endParaRPr lang="it-CH"/>
          </a:p>
        </p:txBody>
      </p:sp>
    </p:spTree>
    <p:extLst>
      <p:ext uri="{BB962C8B-B14F-4D97-AF65-F5344CB8AC3E}">
        <p14:creationId xmlns:p14="http://schemas.microsoft.com/office/powerpoint/2010/main" val="1729881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588DABF-2AFB-5F8C-BE6D-051E56A3AAA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it-CH"/>
          </a:p>
        </p:txBody>
      </p:sp>
      <p:sp>
        <p:nvSpPr>
          <p:cNvPr id="3" name="Vertikaler Textplatzhalter 2">
            <a:extLst>
              <a:ext uri="{FF2B5EF4-FFF2-40B4-BE49-F238E27FC236}">
                <a16:creationId xmlns:a16="http://schemas.microsoft.com/office/drawing/2014/main" id="{794C7A32-5622-EC4E-37E0-EEBBF4F331B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Datumsplatzhalter 3">
            <a:extLst>
              <a:ext uri="{FF2B5EF4-FFF2-40B4-BE49-F238E27FC236}">
                <a16:creationId xmlns:a16="http://schemas.microsoft.com/office/drawing/2014/main" id="{D8632F3F-B0FB-C125-59A7-08E74B64A142}"/>
              </a:ext>
            </a:extLst>
          </p:cNvPr>
          <p:cNvSpPr>
            <a:spLocks noGrp="1"/>
          </p:cNvSpPr>
          <p:nvPr>
            <p:ph type="dt" sz="half" idx="10"/>
          </p:nvPr>
        </p:nvSpPr>
        <p:spPr/>
        <p:txBody>
          <a:bodyPr/>
          <a:lstStyle/>
          <a:p>
            <a:fld id="{F756BC29-47C9-4A07-9E05-E604CF9017FA}" type="datetimeFigureOut">
              <a:rPr lang="it-CH" smtClean="0"/>
              <a:t>14.09.2023</a:t>
            </a:fld>
            <a:endParaRPr lang="it-CH"/>
          </a:p>
        </p:txBody>
      </p:sp>
      <p:sp>
        <p:nvSpPr>
          <p:cNvPr id="5" name="Fußzeilenplatzhalter 4">
            <a:extLst>
              <a:ext uri="{FF2B5EF4-FFF2-40B4-BE49-F238E27FC236}">
                <a16:creationId xmlns:a16="http://schemas.microsoft.com/office/drawing/2014/main" id="{70B687B3-744A-30B4-A664-221490B5DB4D}"/>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44DB4F9B-39A5-FA71-35C8-554A01AE7431}"/>
              </a:ext>
            </a:extLst>
          </p:cNvPr>
          <p:cNvSpPr>
            <a:spLocks noGrp="1"/>
          </p:cNvSpPr>
          <p:nvPr>
            <p:ph type="sldNum" sz="quarter" idx="12"/>
          </p:nvPr>
        </p:nvSpPr>
        <p:spPr/>
        <p:txBody>
          <a:bodyPr/>
          <a:lstStyle/>
          <a:p>
            <a:fld id="{CC75AA2B-BAD2-4FB7-8CA0-480758CE4538}" type="slidenum">
              <a:rPr lang="it-CH" smtClean="0"/>
              <a:t>‹N°›</a:t>
            </a:fld>
            <a:endParaRPr lang="it-CH"/>
          </a:p>
        </p:txBody>
      </p:sp>
    </p:spTree>
    <p:extLst>
      <p:ext uri="{BB962C8B-B14F-4D97-AF65-F5344CB8AC3E}">
        <p14:creationId xmlns:p14="http://schemas.microsoft.com/office/powerpoint/2010/main" val="97968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ous titre et contenu avec nom">
    <p:spTree>
      <p:nvGrpSpPr>
        <p:cNvPr id="1" name=""/>
        <p:cNvGrpSpPr/>
        <p:nvPr/>
      </p:nvGrpSpPr>
      <p:grpSpPr>
        <a:xfrm>
          <a:off x="0" y="0"/>
          <a:ext cx="0" cy="0"/>
          <a:chOff x="0" y="0"/>
          <a:chExt cx="0" cy="0"/>
        </a:xfrm>
      </p:grpSpPr>
      <p:sp>
        <p:nvSpPr>
          <p:cNvPr id="16" name="Espace réservé du contenu 3"/>
          <p:cNvSpPr>
            <a:spLocks noGrp="1"/>
          </p:cNvSpPr>
          <p:nvPr>
            <p:ph sz="half" idx="2"/>
          </p:nvPr>
        </p:nvSpPr>
        <p:spPr>
          <a:xfrm>
            <a:off x="623392" y="1087427"/>
            <a:ext cx="10682716" cy="5365909"/>
          </a:xfrm>
          <a:prstGeom prst="rect">
            <a:avLst/>
          </a:prstGeom>
        </p:spPr>
        <p:txBody>
          <a:bodyPr/>
          <a:lstStyle>
            <a:lvl1pPr marL="342900" indent="-342900">
              <a:buClr>
                <a:srgbClr val="92D050"/>
              </a:buClr>
              <a:buFont typeface="Wingdings" panose="05000000000000000000" pitchFamily="2" charset="2"/>
              <a:buChar char="v"/>
              <a:defRPr sz="2000" baseline="0">
                <a:solidFill>
                  <a:schemeClr val="bg2">
                    <a:lumMod val="75000"/>
                  </a:schemeClr>
                </a:solidFill>
                <a:latin typeface="Calibri" pitchFamily="34" charset="0"/>
              </a:defRPr>
            </a:lvl1pPr>
            <a:lvl2pPr marL="742950" indent="-285750">
              <a:buClr>
                <a:srgbClr val="92D050"/>
              </a:buClr>
              <a:buFont typeface="Courier New" panose="02070309020205020404" pitchFamily="49" charset="0"/>
              <a:buChar char="o"/>
              <a:defRPr sz="1800" baseline="0">
                <a:solidFill>
                  <a:schemeClr val="bg2">
                    <a:lumMod val="75000"/>
                  </a:schemeClr>
                </a:solidFill>
                <a:latin typeface="Calibri" pitchFamily="34" charset="0"/>
              </a:defRPr>
            </a:lvl2pPr>
            <a:lvl3pPr marL="1143000" indent="-228600">
              <a:buClr>
                <a:srgbClr val="92D050"/>
              </a:buClr>
              <a:buFont typeface="Arial" panose="020B0604020202020204" pitchFamily="34" charset="0"/>
              <a:buChar char="•"/>
              <a:defRPr sz="1600" baseline="0">
                <a:solidFill>
                  <a:schemeClr val="bg2">
                    <a:lumMod val="75000"/>
                  </a:schemeClr>
                </a:solidFill>
                <a:latin typeface="Calibri" pitchFamily="34" charset="0"/>
              </a:defRPr>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p:txBody>
      </p:sp>
      <p:sp>
        <p:nvSpPr>
          <p:cNvPr id="9" name="Espace réservé du texte 8"/>
          <p:cNvSpPr>
            <a:spLocks noGrp="1"/>
          </p:cNvSpPr>
          <p:nvPr>
            <p:ph type="body" sz="quarter" idx="13"/>
          </p:nvPr>
        </p:nvSpPr>
        <p:spPr>
          <a:xfrm>
            <a:off x="623392" y="500042"/>
            <a:ext cx="11568608" cy="408678"/>
          </a:xfrm>
          <a:prstGeom prst="rect">
            <a:avLst/>
          </a:prstGeom>
        </p:spPr>
        <p:txBody>
          <a:bodyPr/>
          <a:lstStyle>
            <a:lvl1pPr algn="l">
              <a:buNone/>
              <a:defRPr sz="2400" b="1" i="0" baseline="0">
                <a:solidFill>
                  <a:schemeClr val="bg2">
                    <a:lumMod val="75000"/>
                  </a:schemeClr>
                </a:solidFill>
                <a:latin typeface="Calibri" pitchFamily="34" charset="0"/>
              </a:defRPr>
            </a:lvl1pPr>
          </a:lstStyle>
          <a:p>
            <a:pPr lvl="0"/>
            <a:r>
              <a:rPr lang="fr-FR" dirty="0"/>
              <a:t>Cliquez pour modifier les styles du texte du masque</a:t>
            </a:r>
          </a:p>
        </p:txBody>
      </p:sp>
      <p:grpSp>
        <p:nvGrpSpPr>
          <p:cNvPr id="5" name="Gruppieren 4">
            <a:extLst>
              <a:ext uri="{FF2B5EF4-FFF2-40B4-BE49-F238E27FC236}">
                <a16:creationId xmlns:a16="http://schemas.microsoft.com/office/drawing/2014/main" id="{44BEFB89-CFCD-9F1F-5157-9BB5A8DFA8AD}"/>
              </a:ext>
            </a:extLst>
          </p:cNvPr>
          <p:cNvGrpSpPr/>
          <p:nvPr userDrawn="1"/>
        </p:nvGrpSpPr>
        <p:grpSpPr>
          <a:xfrm>
            <a:off x="8472264" y="103998"/>
            <a:ext cx="3620925" cy="792088"/>
            <a:chOff x="8395884" y="5905346"/>
            <a:chExt cx="3620925" cy="792088"/>
          </a:xfrm>
        </p:grpSpPr>
        <p:pic>
          <p:nvPicPr>
            <p:cNvPr id="2" name="Image 1">
              <a:extLst>
                <a:ext uri="{FF2B5EF4-FFF2-40B4-BE49-F238E27FC236}">
                  <a16:creationId xmlns:a16="http://schemas.microsoft.com/office/drawing/2014/main" id="{5D116735-1022-1179-83C3-E5C8B13F1E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6400" y="5905346"/>
              <a:ext cx="2320409" cy="792088"/>
            </a:xfrm>
            <a:prstGeom prst="rect">
              <a:avLst/>
            </a:prstGeom>
          </p:spPr>
        </p:pic>
        <p:pic>
          <p:nvPicPr>
            <p:cNvPr id="4" name="Image 3">
              <a:extLst>
                <a:ext uri="{FF2B5EF4-FFF2-40B4-BE49-F238E27FC236}">
                  <a16:creationId xmlns:a16="http://schemas.microsoft.com/office/drawing/2014/main" id="{E8CDDE9C-6910-B377-6D02-4DE18953E9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95884" y="5977354"/>
              <a:ext cx="1300515" cy="613363"/>
            </a:xfrm>
            <a:prstGeom prst="rect">
              <a:avLst/>
            </a:prstGeom>
          </p:spPr>
        </p:pic>
      </p:grpSp>
      <p:sp>
        <p:nvSpPr>
          <p:cNvPr id="6" name="Rechteck 5">
            <a:extLst>
              <a:ext uri="{FF2B5EF4-FFF2-40B4-BE49-F238E27FC236}">
                <a16:creationId xmlns:a16="http://schemas.microsoft.com/office/drawing/2014/main" id="{D28AABE9-4FEE-76F0-A185-6333E0A4CA2A}"/>
              </a:ext>
            </a:extLst>
          </p:cNvPr>
          <p:cNvSpPr/>
          <p:nvPr userDrawn="1"/>
        </p:nvSpPr>
        <p:spPr>
          <a:xfrm>
            <a:off x="10848528" y="6453336"/>
            <a:ext cx="1244661" cy="300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sous titre et contenu avec nom">
    <p:spTree>
      <p:nvGrpSpPr>
        <p:cNvPr id="1" name=""/>
        <p:cNvGrpSpPr/>
        <p:nvPr/>
      </p:nvGrpSpPr>
      <p:grpSpPr>
        <a:xfrm>
          <a:off x="0" y="0"/>
          <a:ext cx="0" cy="0"/>
          <a:chOff x="0" y="0"/>
          <a:chExt cx="0" cy="0"/>
        </a:xfrm>
      </p:grpSpPr>
      <p:sp>
        <p:nvSpPr>
          <p:cNvPr id="16" name="Espace réservé du contenu 3"/>
          <p:cNvSpPr>
            <a:spLocks noGrp="1"/>
          </p:cNvSpPr>
          <p:nvPr>
            <p:ph sz="half" idx="2" hasCustomPrompt="1"/>
          </p:nvPr>
        </p:nvSpPr>
        <p:spPr>
          <a:xfrm>
            <a:off x="623392" y="1087427"/>
            <a:ext cx="10682716" cy="5365909"/>
          </a:xfrm>
          <a:prstGeom prst="rect">
            <a:avLst/>
          </a:prstGeom>
        </p:spPr>
        <p:txBody>
          <a:bodyPr/>
          <a:lstStyle>
            <a:lvl1pPr marL="0" indent="0">
              <a:buClr>
                <a:srgbClr val="92D050"/>
              </a:buClr>
              <a:buFont typeface="Wingdings" panose="05000000000000000000" pitchFamily="2" charset="2"/>
              <a:buNone/>
              <a:defRPr sz="2000" baseline="0">
                <a:solidFill>
                  <a:schemeClr val="bg2">
                    <a:lumMod val="75000"/>
                  </a:schemeClr>
                </a:solidFill>
                <a:latin typeface="Calibri" pitchFamily="34" charset="0"/>
              </a:defRPr>
            </a:lvl1pPr>
            <a:lvl2pPr marL="457200" indent="0">
              <a:buClr>
                <a:srgbClr val="92D050"/>
              </a:buClr>
              <a:buFont typeface="Courier New" panose="02070309020205020404" pitchFamily="49" charset="0"/>
              <a:buNone/>
              <a:defRPr sz="2000" baseline="0">
                <a:solidFill>
                  <a:schemeClr val="bg2">
                    <a:lumMod val="75000"/>
                  </a:schemeClr>
                </a:solidFill>
                <a:latin typeface="Calibri" pitchFamily="34" charset="0"/>
              </a:defRPr>
            </a:lvl2pPr>
            <a:lvl3pPr marL="914400" indent="0">
              <a:buClr>
                <a:srgbClr val="92D050"/>
              </a:buClr>
              <a:buFont typeface="Arial" panose="020B0604020202020204" pitchFamily="34" charset="0"/>
              <a:buNone/>
              <a:defRPr sz="1800" baseline="0">
                <a:solidFill>
                  <a:schemeClr val="bg2">
                    <a:lumMod val="75000"/>
                  </a:schemeClr>
                </a:solidFill>
                <a:latin typeface="Calibri" pitchFamily="34" charset="0"/>
              </a:defRPr>
            </a:lvl3pPr>
            <a:lvl4pPr>
              <a:defRPr sz="1800"/>
            </a:lvl4pPr>
            <a:lvl5pPr>
              <a:defRPr sz="1800"/>
            </a:lvl5pPr>
            <a:lvl6pPr>
              <a:defRPr sz="1800"/>
            </a:lvl6pPr>
            <a:lvl7pPr>
              <a:defRPr sz="1800"/>
            </a:lvl7pPr>
            <a:lvl8pPr>
              <a:defRPr sz="1800"/>
            </a:lvl8pPr>
            <a:lvl9pPr>
              <a:defRPr sz="1800"/>
            </a:lvl9pPr>
          </a:lstStyle>
          <a:p>
            <a:pPr lvl="0"/>
            <a:r>
              <a:rPr lang="fr-FR" dirty="0" err="1"/>
              <a:t>Text</a:t>
            </a:r>
            <a:endParaRPr lang="fr-FR" dirty="0"/>
          </a:p>
        </p:txBody>
      </p:sp>
      <p:sp>
        <p:nvSpPr>
          <p:cNvPr id="9" name="Espace réservé du texte 8"/>
          <p:cNvSpPr>
            <a:spLocks noGrp="1"/>
          </p:cNvSpPr>
          <p:nvPr>
            <p:ph type="body" sz="quarter" idx="13"/>
          </p:nvPr>
        </p:nvSpPr>
        <p:spPr>
          <a:xfrm>
            <a:off x="623391" y="500042"/>
            <a:ext cx="11568609" cy="408678"/>
          </a:xfrm>
          <a:prstGeom prst="rect">
            <a:avLst/>
          </a:prstGeom>
        </p:spPr>
        <p:txBody>
          <a:bodyPr/>
          <a:lstStyle>
            <a:lvl1pPr algn="l">
              <a:buNone/>
              <a:defRPr sz="2400" b="1" i="0" baseline="0">
                <a:solidFill>
                  <a:schemeClr val="bg2">
                    <a:lumMod val="75000"/>
                  </a:schemeClr>
                </a:solidFill>
                <a:latin typeface="Calibri" pitchFamily="34" charset="0"/>
              </a:defRPr>
            </a:lvl1pPr>
          </a:lstStyle>
          <a:p>
            <a:pPr lvl="0"/>
            <a:r>
              <a:rPr lang="fr-FR" dirty="0"/>
              <a:t>Cliquez pour modifier les styles du texte du masque</a:t>
            </a:r>
          </a:p>
        </p:txBody>
      </p:sp>
      <p:grpSp>
        <p:nvGrpSpPr>
          <p:cNvPr id="5" name="Gruppieren 4">
            <a:extLst>
              <a:ext uri="{FF2B5EF4-FFF2-40B4-BE49-F238E27FC236}">
                <a16:creationId xmlns:a16="http://schemas.microsoft.com/office/drawing/2014/main" id="{44BEFB89-CFCD-9F1F-5157-9BB5A8DFA8AD}"/>
              </a:ext>
            </a:extLst>
          </p:cNvPr>
          <p:cNvGrpSpPr/>
          <p:nvPr userDrawn="1"/>
        </p:nvGrpSpPr>
        <p:grpSpPr>
          <a:xfrm>
            <a:off x="8472264" y="103998"/>
            <a:ext cx="3620925" cy="792088"/>
            <a:chOff x="8395884" y="5905346"/>
            <a:chExt cx="3620925" cy="792088"/>
          </a:xfrm>
        </p:grpSpPr>
        <p:pic>
          <p:nvPicPr>
            <p:cNvPr id="2" name="Image 1">
              <a:extLst>
                <a:ext uri="{FF2B5EF4-FFF2-40B4-BE49-F238E27FC236}">
                  <a16:creationId xmlns:a16="http://schemas.microsoft.com/office/drawing/2014/main" id="{5D116735-1022-1179-83C3-E5C8B13F1E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6400" y="5905346"/>
              <a:ext cx="2320409" cy="792088"/>
            </a:xfrm>
            <a:prstGeom prst="rect">
              <a:avLst/>
            </a:prstGeom>
          </p:spPr>
        </p:pic>
        <p:pic>
          <p:nvPicPr>
            <p:cNvPr id="4" name="Image 3">
              <a:extLst>
                <a:ext uri="{FF2B5EF4-FFF2-40B4-BE49-F238E27FC236}">
                  <a16:creationId xmlns:a16="http://schemas.microsoft.com/office/drawing/2014/main" id="{E8CDDE9C-6910-B377-6D02-4DE18953E9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95884" y="5977354"/>
              <a:ext cx="1300515" cy="613363"/>
            </a:xfrm>
            <a:prstGeom prst="rect">
              <a:avLst/>
            </a:prstGeom>
          </p:spPr>
        </p:pic>
      </p:grpSp>
      <p:sp>
        <p:nvSpPr>
          <p:cNvPr id="6" name="Rechteck 5">
            <a:extLst>
              <a:ext uri="{FF2B5EF4-FFF2-40B4-BE49-F238E27FC236}">
                <a16:creationId xmlns:a16="http://schemas.microsoft.com/office/drawing/2014/main" id="{D28AABE9-4FEE-76F0-A185-6333E0A4CA2A}"/>
              </a:ext>
            </a:extLst>
          </p:cNvPr>
          <p:cNvSpPr/>
          <p:nvPr userDrawn="1"/>
        </p:nvSpPr>
        <p:spPr>
          <a:xfrm>
            <a:off x="10848528" y="6453336"/>
            <a:ext cx="1244661" cy="3006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Tree>
    <p:extLst>
      <p:ext uri="{BB962C8B-B14F-4D97-AF65-F5344CB8AC3E}">
        <p14:creationId xmlns:p14="http://schemas.microsoft.com/office/powerpoint/2010/main" val="3944673807"/>
      </p:ext>
    </p:extLst>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ernière slide">
    <p:spTree>
      <p:nvGrpSpPr>
        <p:cNvPr id="1" name=""/>
        <p:cNvGrpSpPr/>
        <p:nvPr/>
      </p:nvGrpSpPr>
      <p:grpSpPr>
        <a:xfrm>
          <a:off x="0" y="0"/>
          <a:ext cx="0" cy="0"/>
          <a:chOff x="0" y="0"/>
          <a:chExt cx="0" cy="0"/>
        </a:xfrm>
      </p:grpSpPr>
      <p:sp>
        <p:nvSpPr>
          <p:cNvPr id="2" name="Titre 1"/>
          <p:cNvSpPr>
            <a:spLocks noGrp="1"/>
          </p:cNvSpPr>
          <p:nvPr>
            <p:ph type="title"/>
          </p:nvPr>
        </p:nvSpPr>
        <p:spPr>
          <a:xfrm>
            <a:off x="312000" y="0"/>
            <a:ext cx="11880000" cy="503238"/>
          </a:xfrm>
          <a:prstGeom prst="rect">
            <a:avLst/>
          </a:prstGeom>
        </p:spPr>
        <p:txBody>
          <a:bodyPr/>
          <a:lstStyle/>
          <a:p>
            <a:r>
              <a:rPr lang="fr-FR"/>
              <a:t>Cliquez pour modifier le style du titre</a:t>
            </a:r>
          </a:p>
        </p:txBody>
      </p:sp>
      <p:pic>
        <p:nvPicPr>
          <p:cNvPr id="3" name="Grafik 2">
            <a:extLst>
              <a:ext uri="{FF2B5EF4-FFF2-40B4-BE49-F238E27FC236}">
                <a16:creationId xmlns:a16="http://schemas.microsoft.com/office/drawing/2014/main" id="{DC0900B3-6254-F456-0C7F-07B252FF4F61}"/>
              </a:ext>
            </a:extLst>
          </p:cNvPr>
          <p:cNvPicPr>
            <a:picLocks noChangeAspect="1"/>
          </p:cNvPicPr>
          <p:nvPr userDrawn="1"/>
        </p:nvPicPr>
        <p:blipFill>
          <a:blip r:embed="rId2"/>
          <a:stretch>
            <a:fillRect/>
          </a:stretch>
        </p:blipFill>
        <p:spPr>
          <a:xfrm>
            <a:off x="8575226" y="0"/>
            <a:ext cx="3621338" cy="792549"/>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4F63B-7B03-1CB8-9119-7D63B72C1BE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it-CH"/>
          </a:p>
        </p:txBody>
      </p:sp>
      <p:sp>
        <p:nvSpPr>
          <p:cNvPr id="3" name="Untertitel 2">
            <a:extLst>
              <a:ext uri="{FF2B5EF4-FFF2-40B4-BE49-F238E27FC236}">
                <a16:creationId xmlns:a16="http://schemas.microsoft.com/office/drawing/2014/main" id="{9F84DB0A-4571-352D-89C1-535583E69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it-CH"/>
          </a:p>
        </p:txBody>
      </p:sp>
      <p:sp>
        <p:nvSpPr>
          <p:cNvPr id="4" name="Datumsplatzhalter 3">
            <a:extLst>
              <a:ext uri="{FF2B5EF4-FFF2-40B4-BE49-F238E27FC236}">
                <a16:creationId xmlns:a16="http://schemas.microsoft.com/office/drawing/2014/main" id="{69F4D793-DAD6-DF30-D153-1749BE8E5697}"/>
              </a:ext>
            </a:extLst>
          </p:cNvPr>
          <p:cNvSpPr>
            <a:spLocks noGrp="1"/>
          </p:cNvSpPr>
          <p:nvPr>
            <p:ph type="dt" sz="half" idx="10"/>
          </p:nvPr>
        </p:nvSpPr>
        <p:spPr/>
        <p:txBody>
          <a:bodyPr/>
          <a:lstStyle/>
          <a:p>
            <a:fld id="{F756BC29-47C9-4A07-9E05-E604CF9017FA}" type="datetimeFigureOut">
              <a:rPr lang="it-CH" smtClean="0"/>
              <a:t>14.09.2023</a:t>
            </a:fld>
            <a:endParaRPr lang="it-CH"/>
          </a:p>
        </p:txBody>
      </p:sp>
      <p:sp>
        <p:nvSpPr>
          <p:cNvPr id="5" name="Fußzeilenplatzhalter 4">
            <a:extLst>
              <a:ext uri="{FF2B5EF4-FFF2-40B4-BE49-F238E27FC236}">
                <a16:creationId xmlns:a16="http://schemas.microsoft.com/office/drawing/2014/main" id="{EF547EEC-94CB-9A59-B916-0F9883BD9041}"/>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72A4EB2B-9714-CF27-6461-EE63E84C6502}"/>
              </a:ext>
            </a:extLst>
          </p:cNvPr>
          <p:cNvSpPr>
            <a:spLocks noGrp="1"/>
          </p:cNvSpPr>
          <p:nvPr>
            <p:ph type="sldNum" sz="quarter" idx="12"/>
          </p:nvPr>
        </p:nvSpPr>
        <p:spPr/>
        <p:txBody>
          <a:bodyPr/>
          <a:lstStyle/>
          <a:p>
            <a:fld id="{CC75AA2B-BAD2-4FB7-8CA0-480758CE4538}" type="slidenum">
              <a:rPr lang="it-CH" smtClean="0"/>
              <a:t>‹N°›</a:t>
            </a:fld>
            <a:endParaRPr lang="it-CH"/>
          </a:p>
        </p:txBody>
      </p:sp>
    </p:spTree>
    <p:extLst>
      <p:ext uri="{BB962C8B-B14F-4D97-AF65-F5344CB8AC3E}">
        <p14:creationId xmlns:p14="http://schemas.microsoft.com/office/powerpoint/2010/main" val="298571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4EC1F-6971-E3F8-C8F5-39A5D18DAE56}"/>
              </a:ext>
            </a:extLst>
          </p:cNvPr>
          <p:cNvSpPr>
            <a:spLocks noGrp="1"/>
          </p:cNvSpPr>
          <p:nvPr>
            <p:ph type="title"/>
          </p:nvPr>
        </p:nvSpPr>
        <p:spPr/>
        <p:txBody>
          <a:bodyPr/>
          <a:lstStyle/>
          <a:p>
            <a:r>
              <a:rPr lang="de-DE"/>
              <a:t>Mastertitelformat bearbeiten</a:t>
            </a:r>
            <a:endParaRPr lang="it-CH"/>
          </a:p>
        </p:txBody>
      </p:sp>
      <p:sp>
        <p:nvSpPr>
          <p:cNvPr id="3" name="Inhaltsplatzhalter 2">
            <a:extLst>
              <a:ext uri="{FF2B5EF4-FFF2-40B4-BE49-F238E27FC236}">
                <a16:creationId xmlns:a16="http://schemas.microsoft.com/office/drawing/2014/main" id="{74B5985B-1120-F1C8-9FB7-B04DE662641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Datumsplatzhalter 3">
            <a:extLst>
              <a:ext uri="{FF2B5EF4-FFF2-40B4-BE49-F238E27FC236}">
                <a16:creationId xmlns:a16="http://schemas.microsoft.com/office/drawing/2014/main" id="{41062254-17A3-3CE4-D668-D4834BAD051F}"/>
              </a:ext>
            </a:extLst>
          </p:cNvPr>
          <p:cNvSpPr>
            <a:spLocks noGrp="1"/>
          </p:cNvSpPr>
          <p:nvPr>
            <p:ph type="dt" sz="half" idx="10"/>
          </p:nvPr>
        </p:nvSpPr>
        <p:spPr/>
        <p:txBody>
          <a:bodyPr/>
          <a:lstStyle/>
          <a:p>
            <a:fld id="{F756BC29-47C9-4A07-9E05-E604CF9017FA}" type="datetimeFigureOut">
              <a:rPr lang="it-CH" smtClean="0"/>
              <a:t>14.09.2023</a:t>
            </a:fld>
            <a:endParaRPr lang="it-CH"/>
          </a:p>
        </p:txBody>
      </p:sp>
      <p:sp>
        <p:nvSpPr>
          <p:cNvPr id="5" name="Fußzeilenplatzhalter 4">
            <a:extLst>
              <a:ext uri="{FF2B5EF4-FFF2-40B4-BE49-F238E27FC236}">
                <a16:creationId xmlns:a16="http://schemas.microsoft.com/office/drawing/2014/main" id="{AD4A9734-0725-0901-EEF8-9CAEFB639F92}"/>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6728112D-108C-993B-BC92-C0F48E8318A3}"/>
              </a:ext>
            </a:extLst>
          </p:cNvPr>
          <p:cNvSpPr>
            <a:spLocks noGrp="1"/>
          </p:cNvSpPr>
          <p:nvPr>
            <p:ph type="sldNum" sz="quarter" idx="12"/>
          </p:nvPr>
        </p:nvSpPr>
        <p:spPr/>
        <p:txBody>
          <a:bodyPr/>
          <a:lstStyle/>
          <a:p>
            <a:fld id="{CC75AA2B-BAD2-4FB7-8CA0-480758CE4538}" type="slidenum">
              <a:rPr lang="it-CH" smtClean="0"/>
              <a:t>‹N°›</a:t>
            </a:fld>
            <a:endParaRPr lang="it-CH"/>
          </a:p>
        </p:txBody>
      </p:sp>
    </p:spTree>
    <p:extLst>
      <p:ext uri="{BB962C8B-B14F-4D97-AF65-F5344CB8AC3E}">
        <p14:creationId xmlns:p14="http://schemas.microsoft.com/office/powerpoint/2010/main" val="6976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2D8AC-7B7C-8270-47F3-D1CDCAA42AA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it-CH"/>
          </a:p>
        </p:txBody>
      </p:sp>
      <p:sp>
        <p:nvSpPr>
          <p:cNvPr id="3" name="Textplatzhalter 2">
            <a:extLst>
              <a:ext uri="{FF2B5EF4-FFF2-40B4-BE49-F238E27FC236}">
                <a16:creationId xmlns:a16="http://schemas.microsoft.com/office/drawing/2014/main" id="{3C650578-BC83-89EC-FF93-A57E3AF9A3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9F0476E-0454-4039-BF3D-EEDC9C8490C7}"/>
              </a:ext>
            </a:extLst>
          </p:cNvPr>
          <p:cNvSpPr>
            <a:spLocks noGrp="1"/>
          </p:cNvSpPr>
          <p:nvPr>
            <p:ph type="dt" sz="half" idx="10"/>
          </p:nvPr>
        </p:nvSpPr>
        <p:spPr/>
        <p:txBody>
          <a:bodyPr/>
          <a:lstStyle/>
          <a:p>
            <a:fld id="{F756BC29-47C9-4A07-9E05-E604CF9017FA}" type="datetimeFigureOut">
              <a:rPr lang="it-CH" smtClean="0"/>
              <a:t>14.09.2023</a:t>
            </a:fld>
            <a:endParaRPr lang="it-CH"/>
          </a:p>
        </p:txBody>
      </p:sp>
      <p:sp>
        <p:nvSpPr>
          <p:cNvPr id="5" name="Fußzeilenplatzhalter 4">
            <a:extLst>
              <a:ext uri="{FF2B5EF4-FFF2-40B4-BE49-F238E27FC236}">
                <a16:creationId xmlns:a16="http://schemas.microsoft.com/office/drawing/2014/main" id="{F0E724C8-F296-5E34-4EFC-A1D6BD69D816}"/>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62AE49C6-16A0-D324-3EBF-3E6E1C8AA825}"/>
              </a:ext>
            </a:extLst>
          </p:cNvPr>
          <p:cNvSpPr>
            <a:spLocks noGrp="1"/>
          </p:cNvSpPr>
          <p:nvPr>
            <p:ph type="sldNum" sz="quarter" idx="12"/>
          </p:nvPr>
        </p:nvSpPr>
        <p:spPr/>
        <p:txBody>
          <a:bodyPr/>
          <a:lstStyle/>
          <a:p>
            <a:fld id="{CC75AA2B-BAD2-4FB7-8CA0-480758CE4538}" type="slidenum">
              <a:rPr lang="it-CH" smtClean="0"/>
              <a:t>‹N°›</a:t>
            </a:fld>
            <a:endParaRPr lang="it-CH"/>
          </a:p>
        </p:txBody>
      </p:sp>
    </p:spTree>
    <p:extLst>
      <p:ext uri="{BB962C8B-B14F-4D97-AF65-F5344CB8AC3E}">
        <p14:creationId xmlns:p14="http://schemas.microsoft.com/office/powerpoint/2010/main" val="150633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30E5F-241A-7F9F-EFCC-2F79F82869F3}"/>
              </a:ext>
            </a:extLst>
          </p:cNvPr>
          <p:cNvSpPr>
            <a:spLocks noGrp="1"/>
          </p:cNvSpPr>
          <p:nvPr>
            <p:ph type="title"/>
          </p:nvPr>
        </p:nvSpPr>
        <p:spPr/>
        <p:txBody>
          <a:bodyPr/>
          <a:lstStyle/>
          <a:p>
            <a:r>
              <a:rPr lang="de-DE"/>
              <a:t>Mastertitelformat bearbeiten</a:t>
            </a:r>
            <a:endParaRPr lang="it-CH"/>
          </a:p>
        </p:txBody>
      </p:sp>
      <p:sp>
        <p:nvSpPr>
          <p:cNvPr id="3" name="Inhaltsplatzhalter 2">
            <a:extLst>
              <a:ext uri="{FF2B5EF4-FFF2-40B4-BE49-F238E27FC236}">
                <a16:creationId xmlns:a16="http://schemas.microsoft.com/office/drawing/2014/main" id="{66F26472-FE9A-7E74-A2F7-3946F6C24CC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Inhaltsplatzhalter 3">
            <a:extLst>
              <a:ext uri="{FF2B5EF4-FFF2-40B4-BE49-F238E27FC236}">
                <a16:creationId xmlns:a16="http://schemas.microsoft.com/office/drawing/2014/main" id="{0ED0D1D3-9603-78C1-8BC0-87FBD9DB21E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5" name="Datumsplatzhalter 4">
            <a:extLst>
              <a:ext uri="{FF2B5EF4-FFF2-40B4-BE49-F238E27FC236}">
                <a16:creationId xmlns:a16="http://schemas.microsoft.com/office/drawing/2014/main" id="{EE830D2F-5468-AFDF-DE57-4D466FCC6AFF}"/>
              </a:ext>
            </a:extLst>
          </p:cNvPr>
          <p:cNvSpPr>
            <a:spLocks noGrp="1"/>
          </p:cNvSpPr>
          <p:nvPr>
            <p:ph type="dt" sz="half" idx="10"/>
          </p:nvPr>
        </p:nvSpPr>
        <p:spPr/>
        <p:txBody>
          <a:bodyPr/>
          <a:lstStyle/>
          <a:p>
            <a:fld id="{F756BC29-47C9-4A07-9E05-E604CF9017FA}" type="datetimeFigureOut">
              <a:rPr lang="it-CH" smtClean="0"/>
              <a:t>14.09.2023</a:t>
            </a:fld>
            <a:endParaRPr lang="it-CH"/>
          </a:p>
        </p:txBody>
      </p:sp>
      <p:sp>
        <p:nvSpPr>
          <p:cNvPr id="6" name="Fußzeilenplatzhalter 5">
            <a:extLst>
              <a:ext uri="{FF2B5EF4-FFF2-40B4-BE49-F238E27FC236}">
                <a16:creationId xmlns:a16="http://schemas.microsoft.com/office/drawing/2014/main" id="{7750DB45-FFD9-3693-B7B9-32CBC80DCC4A}"/>
              </a:ext>
            </a:extLst>
          </p:cNvPr>
          <p:cNvSpPr>
            <a:spLocks noGrp="1"/>
          </p:cNvSpPr>
          <p:nvPr>
            <p:ph type="ftr" sz="quarter" idx="11"/>
          </p:nvPr>
        </p:nvSpPr>
        <p:spPr/>
        <p:txBody>
          <a:bodyPr/>
          <a:lstStyle/>
          <a:p>
            <a:endParaRPr lang="it-CH"/>
          </a:p>
        </p:txBody>
      </p:sp>
      <p:sp>
        <p:nvSpPr>
          <p:cNvPr id="7" name="Foliennummernplatzhalter 6">
            <a:extLst>
              <a:ext uri="{FF2B5EF4-FFF2-40B4-BE49-F238E27FC236}">
                <a16:creationId xmlns:a16="http://schemas.microsoft.com/office/drawing/2014/main" id="{8CCAD8BA-BD83-6A5F-776C-6D69CF088695}"/>
              </a:ext>
            </a:extLst>
          </p:cNvPr>
          <p:cNvSpPr>
            <a:spLocks noGrp="1"/>
          </p:cNvSpPr>
          <p:nvPr>
            <p:ph type="sldNum" sz="quarter" idx="12"/>
          </p:nvPr>
        </p:nvSpPr>
        <p:spPr/>
        <p:txBody>
          <a:bodyPr/>
          <a:lstStyle/>
          <a:p>
            <a:fld id="{CC75AA2B-BAD2-4FB7-8CA0-480758CE4538}" type="slidenum">
              <a:rPr lang="it-CH" smtClean="0"/>
              <a:t>‹N°›</a:t>
            </a:fld>
            <a:endParaRPr lang="it-CH"/>
          </a:p>
        </p:txBody>
      </p:sp>
    </p:spTree>
    <p:extLst>
      <p:ext uri="{BB962C8B-B14F-4D97-AF65-F5344CB8AC3E}">
        <p14:creationId xmlns:p14="http://schemas.microsoft.com/office/powerpoint/2010/main" val="149561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86837-FCB6-F923-1091-C3FA5F98D54F}"/>
              </a:ext>
            </a:extLst>
          </p:cNvPr>
          <p:cNvSpPr>
            <a:spLocks noGrp="1"/>
          </p:cNvSpPr>
          <p:nvPr>
            <p:ph type="title"/>
          </p:nvPr>
        </p:nvSpPr>
        <p:spPr>
          <a:xfrm>
            <a:off x="839788" y="365125"/>
            <a:ext cx="10515600" cy="1325563"/>
          </a:xfrm>
        </p:spPr>
        <p:txBody>
          <a:bodyPr/>
          <a:lstStyle/>
          <a:p>
            <a:r>
              <a:rPr lang="de-DE"/>
              <a:t>Mastertitelformat bearbeiten</a:t>
            </a:r>
            <a:endParaRPr lang="it-CH"/>
          </a:p>
        </p:txBody>
      </p:sp>
      <p:sp>
        <p:nvSpPr>
          <p:cNvPr id="3" name="Textplatzhalter 2">
            <a:extLst>
              <a:ext uri="{FF2B5EF4-FFF2-40B4-BE49-F238E27FC236}">
                <a16:creationId xmlns:a16="http://schemas.microsoft.com/office/drawing/2014/main" id="{94E534CE-AFAC-321A-04F3-80273CAE7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BB7AA46-598E-BA68-8B1E-A1E4CDA3B83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5" name="Textplatzhalter 4">
            <a:extLst>
              <a:ext uri="{FF2B5EF4-FFF2-40B4-BE49-F238E27FC236}">
                <a16:creationId xmlns:a16="http://schemas.microsoft.com/office/drawing/2014/main" id="{67E65AD0-85E4-42A9-3FA9-458ED1FFA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9DDD2A4-9FD0-EB40-36C2-B0571B1AAF1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7" name="Datumsplatzhalter 6">
            <a:extLst>
              <a:ext uri="{FF2B5EF4-FFF2-40B4-BE49-F238E27FC236}">
                <a16:creationId xmlns:a16="http://schemas.microsoft.com/office/drawing/2014/main" id="{3282C66B-9AE6-C7E1-4AE5-A50C60525A74}"/>
              </a:ext>
            </a:extLst>
          </p:cNvPr>
          <p:cNvSpPr>
            <a:spLocks noGrp="1"/>
          </p:cNvSpPr>
          <p:nvPr>
            <p:ph type="dt" sz="half" idx="10"/>
          </p:nvPr>
        </p:nvSpPr>
        <p:spPr/>
        <p:txBody>
          <a:bodyPr/>
          <a:lstStyle/>
          <a:p>
            <a:fld id="{F756BC29-47C9-4A07-9E05-E604CF9017FA}" type="datetimeFigureOut">
              <a:rPr lang="it-CH" smtClean="0"/>
              <a:t>14.09.2023</a:t>
            </a:fld>
            <a:endParaRPr lang="it-CH"/>
          </a:p>
        </p:txBody>
      </p:sp>
      <p:sp>
        <p:nvSpPr>
          <p:cNvPr id="8" name="Fußzeilenplatzhalter 7">
            <a:extLst>
              <a:ext uri="{FF2B5EF4-FFF2-40B4-BE49-F238E27FC236}">
                <a16:creationId xmlns:a16="http://schemas.microsoft.com/office/drawing/2014/main" id="{D7D40C0B-57A7-C4C8-AC5D-1B2D45C5F68A}"/>
              </a:ext>
            </a:extLst>
          </p:cNvPr>
          <p:cNvSpPr>
            <a:spLocks noGrp="1"/>
          </p:cNvSpPr>
          <p:nvPr>
            <p:ph type="ftr" sz="quarter" idx="11"/>
          </p:nvPr>
        </p:nvSpPr>
        <p:spPr/>
        <p:txBody>
          <a:bodyPr/>
          <a:lstStyle/>
          <a:p>
            <a:endParaRPr lang="it-CH"/>
          </a:p>
        </p:txBody>
      </p:sp>
      <p:sp>
        <p:nvSpPr>
          <p:cNvPr id="9" name="Foliennummernplatzhalter 8">
            <a:extLst>
              <a:ext uri="{FF2B5EF4-FFF2-40B4-BE49-F238E27FC236}">
                <a16:creationId xmlns:a16="http://schemas.microsoft.com/office/drawing/2014/main" id="{9CF37FF9-DFF5-9E14-934E-1B829552D7F4}"/>
              </a:ext>
            </a:extLst>
          </p:cNvPr>
          <p:cNvSpPr>
            <a:spLocks noGrp="1"/>
          </p:cNvSpPr>
          <p:nvPr>
            <p:ph type="sldNum" sz="quarter" idx="12"/>
          </p:nvPr>
        </p:nvSpPr>
        <p:spPr/>
        <p:txBody>
          <a:bodyPr/>
          <a:lstStyle/>
          <a:p>
            <a:fld id="{CC75AA2B-BAD2-4FB7-8CA0-480758CE4538}" type="slidenum">
              <a:rPr lang="it-CH" smtClean="0"/>
              <a:t>‹N°›</a:t>
            </a:fld>
            <a:endParaRPr lang="it-CH"/>
          </a:p>
        </p:txBody>
      </p:sp>
    </p:spTree>
    <p:extLst>
      <p:ext uri="{BB962C8B-B14F-4D97-AF65-F5344CB8AC3E}">
        <p14:creationId xmlns:p14="http://schemas.microsoft.com/office/powerpoint/2010/main" val="3447225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DA81B3-78C2-F35D-B289-BB4AC1BA3536}"/>
              </a:ext>
            </a:extLst>
          </p:cNvPr>
          <p:cNvSpPr>
            <a:spLocks noGrp="1"/>
          </p:cNvSpPr>
          <p:nvPr>
            <p:ph type="sldNum" sz="quarter" idx="4"/>
          </p:nvPr>
        </p:nvSpPr>
        <p:spPr>
          <a:xfrm>
            <a:off x="9448800" y="69056"/>
            <a:ext cx="2743200" cy="365125"/>
          </a:xfrm>
          <a:prstGeom prst="rect">
            <a:avLst/>
          </a:prstGeom>
        </p:spPr>
        <p:txBody>
          <a:bodyPr vert="horz" lIns="91440" tIns="45720" rIns="91440" bIns="45720" rtlCol="0" anchor="ctr"/>
          <a:lstStyle>
            <a:lvl1pPr algn="r">
              <a:defRPr sz="1200">
                <a:solidFill>
                  <a:schemeClr val="bg1"/>
                </a:solidFill>
              </a:defRPr>
            </a:lvl1pPr>
          </a:lstStyle>
          <a:p>
            <a:fld id="{766DAE81-9F2D-49B4-8A4E-176C3DBE5DBD}" type="slidenum">
              <a:rPr lang="fr-CH" smtClean="0"/>
              <a:t>‹N°›</a:t>
            </a:fld>
            <a:endParaRPr lang="fr-CH" dirty="0"/>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6" r:id="rId3"/>
    <p:sldLayoutId id="2147484012" r:id="rId4"/>
  </p:sldLayoutIdLst>
  <p:transition/>
  <p:hf hdr="0" ftr="0" dt="0"/>
  <p:txStyles>
    <p:titleStyle>
      <a:lvl1pPr algn="ctr" rtl="0" eaLnBrk="0" fontAlgn="base" hangingPunct="0">
        <a:spcBef>
          <a:spcPct val="0"/>
        </a:spcBef>
        <a:spcAft>
          <a:spcPct val="0"/>
        </a:spcAft>
        <a:defRPr sz="2800" b="1">
          <a:solidFill>
            <a:schemeClr val="bg1"/>
          </a:solidFill>
          <a:latin typeface="Calibri" pitchFamily="34" charset="0"/>
          <a:ea typeface="+mj-ea"/>
          <a:cs typeface="+mj-cs"/>
        </a:defRPr>
      </a:lvl1pPr>
      <a:lvl2pPr algn="ctr" rtl="0" eaLnBrk="0" fontAlgn="base" hangingPunct="0">
        <a:spcBef>
          <a:spcPct val="0"/>
        </a:spcBef>
        <a:spcAft>
          <a:spcPct val="0"/>
        </a:spcAft>
        <a:defRPr sz="2800" b="1">
          <a:solidFill>
            <a:schemeClr val="bg1"/>
          </a:solidFill>
          <a:latin typeface="Calibri" pitchFamily="34" charset="0"/>
          <a:cs typeface="Arial" pitchFamily="34" charset="0"/>
        </a:defRPr>
      </a:lvl2pPr>
      <a:lvl3pPr algn="ctr" rtl="0" eaLnBrk="0" fontAlgn="base" hangingPunct="0">
        <a:spcBef>
          <a:spcPct val="0"/>
        </a:spcBef>
        <a:spcAft>
          <a:spcPct val="0"/>
        </a:spcAft>
        <a:defRPr sz="2800" b="1">
          <a:solidFill>
            <a:schemeClr val="bg1"/>
          </a:solidFill>
          <a:latin typeface="Calibri" pitchFamily="34" charset="0"/>
          <a:cs typeface="Arial" pitchFamily="34" charset="0"/>
        </a:defRPr>
      </a:lvl3pPr>
      <a:lvl4pPr algn="ctr" rtl="0" eaLnBrk="0" fontAlgn="base" hangingPunct="0">
        <a:spcBef>
          <a:spcPct val="0"/>
        </a:spcBef>
        <a:spcAft>
          <a:spcPct val="0"/>
        </a:spcAft>
        <a:defRPr sz="2800" b="1">
          <a:solidFill>
            <a:schemeClr val="bg1"/>
          </a:solidFill>
          <a:latin typeface="Calibri" pitchFamily="34" charset="0"/>
          <a:cs typeface="Arial" pitchFamily="34" charset="0"/>
        </a:defRPr>
      </a:lvl4pPr>
      <a:lvl5pPr algn="ctr" rtl="0" eaLnBrk="0" fontAlgn="base" hangingPunct="0">
        <a:spcBef>
          <a:spcPct val="0"/>
        </a:spcBef>
        <a:spcAft>
          <a:spcPct val="0"/>
        </a:spcAft>
        <a:defRPr sz="2800" b="1">
          <a:solidFill>
            <a:schemeClr val="bg1"/>
          </a:solidFill>
          <a:latin typeface="Calibri" pitchFamily="34" charset="0"/>
          <a:cs typeface="Arial" pitchFamily="34" charset="0"/>
        </a:defRPr>
      </a:lvl5pPr>
      <a:lvl6pPr marL="457200" algn="ctr" rtl="0" eaLnBrk="1" fontAlgn="base" hangingPunct="1">
        <a:spcBef>
          <a:spcPct val="0"/>
        </a:spcBef>
        <a:spcAft>
          <a:spcPct val="0"/>
        </a:spcAft>
        <a:defRPr sz="4400" b="1">
          <a:solidFill>
            <a:srgbClr val="7D580D"/>
          </a:solidFill>
          <a:latin typeface="Arial" pitchFamily="34" charset="0"/>
          <a:cs typeface="Arial" pitchFamily="34" charset="0"/>
        </a:defRPr>
      </a:lvl6pPr>
      <a:lvl7pPr marL="914400" algn="ctr" rtl="0" eaLnBrk="1" fontAlgn="base" hangingPunct="1">
        <a:spcBef>
          <a:spcPct val="0"/>
        </a:spcBef>
        <a:spcAft>
          <a:spcPct val="0"/>
        </a:spcAft>
        <a:defRPr sz="4400" b="1">
          <a:solidFill>
            <a:srgbClr val="7D580D"/>
          </a:solidFill>
          <a:latin typeface="Arial" pitchFamily="34" charset="0"/>
          <a:cs typeface="Arial" pitchFamily="34" charset="0"/>
        </a:defRPr>
      </a:lvl7pPr>
      <a:lvl8pPr marL="1371600" algn="ctr" rtl="0" eaLnBrk="1" fontAlgn="base" hangingPunct="1">
        <a:spcBef>
          <a:spcPct val="0"/>
        </a:spcBef>
        <a:spcAft>
          <a:spcPct val="0"/>
        </a:spcAft>
        <a:defRPr sz="4400" b="1">
          <a:solidFill>
            <a:srgbClr val="7D580D"/>
          </a:solidFill>
          <a:latin typeface="Arial" pitchFamily="34" charset="0"/>
          <a:cs typeface="Arial" pitchFamily="34" charset="0"/>
        </a:defRPr>
      </a:lvl8pPr>
      <a:lvl9pPr marL="1828800" algn="ctr" rtl="0" eaLnBrk="1" fontAlgn="base" hangingPunct="1">
        <a:spcBef>
          <a:spcPct val="0"/>
        </a:spcBef>
        <a:spcAft>
          <a:spcPct val="0"/>
        </a:spcAft>
        <a:defRPr sz="4400" b="1">
          <a:solidFill>
            <a:srgbClr val="7D580D"/>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E6C020"/>
        </a:buClr>
        <a:buFont typeface="Wingdings" pitchFamily="2" charset="2"/>
        <a:buChar char="§"/>
        <a:defRPr sz="3200">
          <a:solidFill>
            <a:srgbClr val="7D580D"/>
          </a:solidFill>
          <a:latin typeface="+mn-lt"/>
          <a:ea typeface="+mn-ea"/>
          <a:cs typeface="+mn-cs"/>
        </a:defRPr>
      </a:lvl1pPr>
      <a:lvl2pPr marL="742950" indent="-285750" algn="l" rtl="0" eaLnBrk="0" fontAlgn="base" hangingPunct="0">
        <a:spcBef>
          <a:spcPct val="20000"/>
        </a:spcBef>
        <a:spcAft>
          <a:spcPct val="0"/>
        </a:spcAft>
        <a:buClr>
          <a:srgbClr val="E6C020"/>
        </a:buClr>
        <a:buFont typeface="Wingdings" pitchFamily="2" charset="2"/>
        <a:buChar char="§"/>
        <a:defRPr sz="2800">
          <a:solidFill>
            <a:srgbClr val="7D580D"/>
          </a:solidFill>
          <a:latin typeface="+mn-lt"/>
          <a:cs typeface="+mn-cs"/>
        </a:defRPr>
      </a:lvl2pPr>
      <a:lvl3pPr marL="1143000" indent="-228600" algn="l" rtl="0" eaLnBrk="0" fontAlgn="base" hangingPunct="0">
        <a:spcBef>
          <a:spcPct val="20000"/>
        </a:spcBef>
        <a:spcAft>
          <a:spcPct val="0"/>
        </a:spcAft>
        <a:buClr>
          <a:srgbClr val="E6C020"/>
        </a:buClr>
        <a:buFont typeface="Wingdings" pitchFamily="2" charset="2"/>
        <a:buChar char="§"/>
        <a:defRPr sz="2400">
          <a:solidFill>
            <a:srgbClr val="7D580D"/>
          </a:solidFill>
          <a:latin typeface="+mn-lt"/>
          <a:cs typeface="+mn-cs"/>
        </a:defRPr>
      </a:lvl3pPr>
      <a:lvl4pPr marL="1600200" indent="-228600" algn="l" rtl="0" eaLnBrk="0" fontAlgn="base" hangingPunct="0">
        <a:spcBef>
          <a:spcPct val="20000"/>
        </a:spcBef>
        <a:spcAft>
          <a:spcPct val="0"/>
        </a:spcAft>
        <a:buClr>
          <a:srgbClr val="E6C020"/>
        </a:buClr>
        <a:buFont typeface="Wingdings" pitchFamily="2" charset="2"/>
        <a:buChar char="§"/>
        <a:defRPr sz="2000">
          <a:solidFill>
            <a:srgbClr val="7D580D"/>
          </a:solidFill>
          <a:latin typeface="+mn-lt"/>
          <a:cs typeface="+mn-cs"/>
        </a:defRPr>
      </a:lvl4pPr>
      <a:lvl5pPr marL="2057400" indent="-228600" algn="l" rtl="0" eaLnBrk="0" fontAlgn="base" hangingPunct="0">
        <a:spcBef>
          <a:spcPct val="20000"/>
        </a:spcBef>
        <a:spcAft>
          <a:spcPct val="0"/>
        </a:spcAft>
        <a:buClr>
          <a:srgbClr val="E6C020"/>
        </a:buClr>
        <a:buFont typeface="Wingdings" pitchFamily="2" charset="2"/>
        <a:buChar char="§"/>
        <a:defRPr sz="2000">
          <a:solidFill>
            <a:srgbClr val="7D580D"/>
          </a:solidFill>
          <a:latin typeface="+mn-lt"/>
          <a:cs typeface="+mn-cs"/>
        </a:defRPr>
      </a:lvl5pPr>
      <a:lvl6pPr marL="2514600" indent="-228600" algn="l" rtl="0" eaLnBrk="1" fontAlgn="base" hangingPunct="1">
        <a:spcBef>
          <a:spcPct val="20000"/>
        </a:spcBef>
        <a:spcAft>
          <a:spcPct val="0"/>
        </a:spcAft>
        <a:buClr>
          <a:srgbClr val="E6C020"/>
        </a:buClr>
        <a:buFont typeface="Wingdings 3" pitchFamily="18" charset="2"/>
        <a:buChar char="c"/>
        <a:defRPr sz="2000">
          <a:solidFill>
            <a:srgbClr val="7D580D"/>
          </a:solidFill>
          <a:latin typeface="+mn-lt"/>
          <a:cs typeface="+mn-cs"/>
        </a:defRPr>
      </a:lvl6pPr>
      <a:lvl7pPr marL="2971800" indent="-228600" algn="l" rtl="0" eaLnBrk="1" fontAlgn="base" hangingPunct="1">
        <a:spcBef>
          <a:spcPct val="20000"/>
        </a:spcBef>
        <a:spcAft>
          <a:spcPct val="0"/>
        </a:spcAft>
        <a:buClr>
          <a:srgbClr val="E6C020"/>
        </a:buClr>
        <a:buFont typeface="Wingdings 3" pitchFamily="18" charset="2"/>
        <a:buChar char="c"/>
        <a:defRPr sz="2000">
          <a:solidFill>
            <a:srgbClr val="7D580D"/>
          </a:solidFill>
          <a:latin typeface="+mn-lt"/>
          <a:cs typeface="+mn-cs"/>
        </a:defRPr>
      </a:lvl7pPr>
      <a:lvl8pPr marL="3429000" indent="-228600" algn="l" rtl="0" eaLnBrk="1" fontAlgn="base" hangingPunct="1">
        <a:spcBef>
          <a:spcPct val="20000"/>
        </a:spcBef>
        <a:spcAft>
          <a:spcPct val="0"/>
        </a:spcAft>
        <a:buClr>
          <a:srgbClr val="E6C020"/>
        </a:buClr>
        <a:buFont typeface="Wingdings 3" pitchFamily="18" charset="2"/>
        <a:buChar char="c"/>
        <a:defRPr sz="2000">
          <a:solidFill>
            <a:srgbClr val="7D580D"/>
          </a:solidFill>
          <a:latin typeface="+mn-lt"/>
          <a:cs typeface="+mn-cs"/>
        </a:defRPr>
      </a:lvl8pPr>
      <a:lvl9pPr marL="3886200" indent="-228600" algn="l" rtl="0" eaLnBrk="1" fontAlgn="base" hangingPunct="1">
        <a:spcBef>
          <a:spcPct val="20000"/>
        </a:spcBef>
        <a:spcAft>
          <a:spcPct val="0"/>
        </a:spcAft>
        <a:buClr>
          <a:srgbClr val="E6C020"/>
        </a:buClr>
        <a:buFont typeface="Wingdings 3" pitchFamily="18" charset="2"/>
        <a:buChar char="c"/>
        <a:defRPr sz="2000">
          <a:solidFill>
            <a:srgbClr val="7D580D"/>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1627936-9A63-2C9C-B55A-DA790A67D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Modifier le format du titre maître</a:t>
            </a:r>
            <a:endParaRPr lang="it-CH"/>
          </a:p>
        </p:txBody>
      </p:sp>
      <p:sp>
        <p:nvSpPr>
          <p:cNvPr id="3" name="Textplatzhalter 2">
            <a:extLst>
              <a:ext uri="{FF2B5EF4-FFF2-40B4-BE49-F238E27FC236}">
                <a16:creationId xmlns:a16="http://schemas.microsoft.com/office/drawing/2014/main" id="{C064F439-6349-82AE-0390-D2525A8A3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it-CH"/>
          </a:p>
        </p:txBody>
      </p:sp>
      <p:sp>
        <p:nvSpPr>
          <p:cNvPr id="4" name="Datumsplatzhalter 3">
            <a:extLst>
              <a:ext uri="{FF2B5EF4-FFF2-40B4-BE49-F238E27FC236}">
                <a16:creationId xmlns:a16="http://schemas.microsoft.com/office/drawing/2014/main" id="{14602EB0-93AF-6B21-ED46-0CC7D9D31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BC29-47C9-4A07-9E05-E604CF9017FA}" type="datetimeFigureOut">
              <a:rPr lang="it-CH" smtClean="0"/>
              <a:t>14.09.2023</a:t>
            </a:fld>
            <a:endParaRPr lang="it-CH"/>
          </a:p>
        </p:txBody>
      </p:sp>
      <p:sp>
        <p:nvSpPr>
          <p:cNvPr id="5" name="Fußzeilenplatzhalter 4">
            <a:extLst>
              <a:ext uri="{FF2B5EF4-FFF2-40B4-BE49-F238E27FC236}">
                <a16:creationId xmlns:a16="http://schemas.microsoft.com/office/drawing/2014/main" id="{4624E051-9FDB-EF45-A824-DCCD54DE11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Foliennummernplatzhalter 5">
            <a:extLst>
              <a:ext uri="{FF2B5EF4-FFF2-40B4-BE49-F238E27FC236}">
                <a16:creationId xmlns:a16="http://schemas.microsoft.com/office/drawing/2014/main" id="{6340CBC7-832E-43AC-6A81-44052EDE36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5AA2B-BAD2-4FB7-8CA0-480758CE4538}" type="slidenum">
              <a:rPr lang="it-CH" smtClean="0"/>
              <a:t>‹N°›</a:t>
            </a:fld>
            <a:endParaRPr lang="it-CH"/>
          </a:p>
        </p:txBody>
      </p:sp>
    </p:spTree>
    <p:extLst>
      <p:ext uri="{BB962C8B-B14F-4D97-AF65-F5344CB8AC3E}">
        <p14:creationId xmlns:p14="http://schemas.microsoft.com/office/powerpoint/2010/main" val="1552263677"/>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thermische-netze.ch/fileadmin/user_upload/Dokumente/Publikationen/Studien/RES-DHC_CH-4_Guide_solutions_transitoire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hermische-netze.ch/fileadmin/user_upload/03_Wietlisbach-Toni.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peicher.aeesuisse.ch/de/organis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groenergie-rigi.ch/waermespeicher/" TargetMode="External"/><Relationship Id="rId2" Type="http://schemas.openxmlformats.org/officeDocument/2006/relationships/hyperlink" Target="https://www.renergia.ch/__/frontend/handler/document.php?id=111&amp;type=42"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anex.ch/de/news-stories/abwarme-sinnvoll-nutzen/" TargetMode="External"/><Relationship Id="rId2" Type="http://schemas.openxmlformats.org/officeDocument/2006/relationships/hyperlink" Target="http://www.ewb.ch/"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hyperlink" Target="https://www.thermische-netze.ch/fileadmin/user_upload/06_Ecco_Cumulus-Clou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rmische-netze.ch/fileadmin/user_upload/05_WS_PlanAir_Stefan_Schneider_UNIGE.pdf" TargetMode="External"/><Relationship Id="rId2" Type="http://schemas.openxmlformats.org/officeDocument/2006/relationships/hyperlink" Target="http://www.verenum.c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hermische-netze.ch/fileadmin/user_upload/Dokumente/Publikationen/RES-DHC/RES-DHC_Guide_zeroemission_reseaux_thermiques_v1_fr.pdf" TargetMode="External"/><Relationship Id="rId1" Type="http://schemas.openxmlformats.org/officeDocument/2006/relationships/slideLayout" Target="../slideLayouts/slideLayout2.xml"/><Relationship Id="rId5" Type="http://schemas.openxmlformats.org/officeDocument/2006/relationships/hyperlink" Target="https://www.linkedin.com/showcase/res-dhc-project/" TargetMode="External"/><Relationship Id="rId4" Type="http://schemas.openxmlformats.org/officeDocument/2006/relationships/hyperlink" Target="https://www.res-dhc.com/f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useheat.eu/" TargetMode="External"/><Relationship Id="rId2" Type="http://schemas.openxmlformats.org/officeDocument/2006/relationships/hyperlink" Target="http://www.svut.ch/optimierung_grossfeuerungsanlag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morgental.ch/energi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cplayer.org/23950299-Waermeverbund-hindelbank.html" TargetMode="External"/><Relationship Id="rId2" Type="http://schemas.openxmlformats.org/officeDocument/2006/relationships/hyperlink" Target="https://www.bfe.admin.ch/bfe/de/home/news-und-medien/publikationen.exturl.html/aHR0cHM6Ly9wdWJkYi5iZmUuYWRtaW4uY2gvZnIvcHVibGljYX/Rpb24vZG93bmxvYWQvNjgx.html"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ycad.ch/cad-ste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eicher-pauli.ch/wp-content/uploads/2023/06/11426-BE-20230601-Schlussbericht-Rechenzentren-AWN-BFE-FIN.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sb.ch/de/esb/projekte/energieverbund-bielerse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quaetgas.ch/energie/fernw%C3%A4rme/20200116_ag1_trinkwasser-ist-auch-eine-energiequelle/" TargetMode="External"/><Relationship Id="rId2" Type="http://schemas.openxmlformats.org/officeDocument/2006/relationships/hyperlink" Target="https://www.schweizer-gemeinde.ch/artikel/geothermie-davos-nutzt-die-waerme-aus-dem-grundwasser"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hyperlink" Target="https://www.qmholzheizwerke.ch/home.html" TargetMode="External"/><Relationship Id="rId2" Type="http://schemas.openxmlformats.org/officeDocument/2006/relationships/hyperlink" Target="https://www.qmholzheizwerke.ch/fileadmin/sites/qm/files/00_3_Publikationen/QMH_Planungshandbuch_2022_3.Auflage.pdf"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hyperlink" Target="https://ww2.sig-ge.ch/actualites/decouvrez-la-centrale-thermique-sig-solarcad-ii" TargetMode="External"/><Relationship Id="rId2" Type="http://schemas.openxmlformats.org/officeDocument/2006/relationships/hyperlink" Target="http://www.aramis.admin.ch/"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channel/UC-UX8ugY2zjeD9vzU-ZFClg" TargetMode="External"/><Relationship Id="rId2" Type="http://schemas.openxmlformats.org/officeDocument/2006/relationships/hyperlink" Target="https://www.thermische-netze.ch/fr/reseaux-thermiques/etudes/" TargetMode="External"/><Relationship Id="rId1" Type="http://schemas.openxmlformats.org/officeDocument/2006/relationships/slideLayout" Target="../slideLayouts/slideLayout2.xml"/><Relationship Id="rId6" Type="http://schemas.openxmlformats.org/officeDocument/2006/relationships/hyperlink" Target="https://infrawatt.ch/wp-content/uploads/2023/08/Factsheet-FW_v2-fr.pdf" TargetMode="External"/><Relationship Id="rId5" Type="http://schemas.openxmlformats.org/officeDocument/2006/relationships/hyperlink" Target="https://www.res-dhc.com/en/know-how/toolbox/" TargetMode="External"/><Relationship Id="rId4" Type="http://schemas.openxmlformats.org/officeDocument/2006/relationships/hyperlink" Target="https://www.res-dhc.com/e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hermische-netze.ch/fileadmin/user_upload/Dokumente/Publikationen/RES-DHC/RES-DHC_Guide_zeroemission_reseaux_thermiques_v1_fr.pdf" TargetMode="External"/><Relationship Id="rId2" Type="http://schemas.openxmlformats.org/officeDocument/2006/relationships/hyperlink" Target="https://www.thermische-netze.ch/thermische-netze/studie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mailto:stefan.thalmann@verenum.ch" TargetMode="External"/><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11LogoPlanair07.JPG%20%20%20%20%20%20%20%20%20%20%20%20%20%20%20%20%20%20%20%20%20%20%20%20%20%20%20%20%20%20%20%20%20%20%20%20%20%20%20%20%20%20%20%20%20%200010CA76%06MacLAD%20%20%20%20%20%20%20%20%20%20%20%20%20%20%20%20%20%20%20%20%20%20%20%20%20ABA78158:" TargetMode="Externa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b5DKYHvOjM" TargetMode="External"/><Relationship Id="rId2" Type="http://schemas.openxmlformats.org/officeDocument/2006/relationships/hyperlink" Target="http://www.stadt-zuerich.ch/"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thermische-netze.ch/fileadmin/user_upload/Dokumente/Publikationen/RES-DHC/16045Presentation-CAD-Neyruz.pdf" TargetMode="External"/><Relationship Id="rId2" Type="http://schemas.openxmlformats.org/officeDocument/2006/relationships/hyperlink" Target="https://www.thermische-netze.ch/fileadmin/user_upload/Dokumente/Publikationen/RES-DHC/16045-Presentation-CAD-Fleurier.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D99E64F-5B3E-5568-A075-4892DB7F075F}"/>
              </a:ext>
            </a:extLst>
          </p:cNvPr>
          <p:cNvPicPr>
            <a:picLocks noChangeAspect="1"/>
          </p:cNvPicPr>
          <p:nvPr/>
        </p:nvPicPr>
        <p:blipFill>
          <a:blip r:embed="rId4"/>
          <a:stretch>
            <a:fillRect/>
          </a:stretch>
        </p:blipFill>
        <p:spPr>
          <a:xfrm>
            <a:off x="9239611" y="28997"/>
            <a:ext cx="2952390" cy="1007819"/>
          </a:xfrm>
          <a:prstGeom prst="rect">
            <a:avLst/>
          </a:prstGeom>
        </p:spPr>
      </p:pic>
      <p:sp>
        <p:nvSpPr>
          <p:cNvPr id="3" name="Titel 2">
            <a:extLst>
              <a:ext uri="{FF2B5EF4-FFF2-40B4-BE49-F238E27FC236}">
                <a16:creationId xmlns:a16="http://schemas.microsoft.com/office/drawing/2014/main" id="{9135DD11-D8AD-333C-B976-5797FABCC49D}"/>
              </a:ext>
            </a:extLst>
          </p:cNvPr>
          <p:cNvSpPr>
            <a:spLocks noGrp="1"/>
          </p:cNvSpPr>
          <p:nvPr>
            <p:ph type="ctrTitle" idx="4294967295"/>
          </p:nvPr>
        </p:nvSpPr>
        <p:spPr>
          <a:xfrm>
            <a:off x="3359696" y="2816932"/>
            <a:ext cx="7920880" cy="1224136"/>
          </a:xfrm>
          <a:prstGeom prst="rect">
            <a:avLst/>
          </a:prstGeom>
        </p:spPr>
        <p:txBody>
          <a:bodyPr/>
          <a:lstStyle/>
          <a:p>
            <a:r>
              <a:rPr lang="de-DE" dirty="0">
                <a:solidFill>
                  <a:schemeClr val="bg2">
                    <a:lumMod val="75000"/>
                  </a:schemeClr>
                </a:solidFill>
              </a:rPr>
              <a:t>Guide pour des réseaux thermiques sans émissions</a:t>
            </a:r>
            <a:br>
              <a:rPr lang="de-DE" dirty="0">
                <a:solidFill>
                  <a:schemeClr val="bg2">
                    <a:lumMod val="75000"/>
                  </a:schemeClr>
                </a:solidFill>
              </a:rPr>
            </a:br>
            <a:br>
              <a:rPr lang="de-DE" sz="1200" dirty="0">
                <a:solidFill>
                  <a:schemeClr val="bg2">
                    <a:lumMod val="75000"/>
                  </a:schemeClr>
                </a:solidFill>
              </a:rPr>
            </a:br>
            <a:r>
              <a:rPr lang="de-DE" sz="1400" dirty="0">
                <a:solidFill>
                  <a:schemeClr val="bg2">
                    <a:lumMod val="75000"/>
                  </a:schemeClr>
                </a:solidFill>
              </a:rPr>
              <a:t>Catalogue de mesures pour la </a:t>
            </a:r>
            <a:r>
              <a:rPr lang="de-DE" sz="1400" dirty="0" err="1">
                <a:solidFill>
                  <a:schemeClr val="bg2">
                    <a:lumMod val="75000"/>
                  </a:schemeClr>
                </a:solidFill>
              </a:rPr>
              <a:t>décarbonation</a:t>
            </a:r>
            <a:r>
              <a:rPr lang="de-DE" sz="1400" dirty="0">
                <a:solidFill>
                  <a:schemeClr val="bg2">
                    <a:lumMod val="75000"/>
                  </a:schemeClr>
                </a:solidFill>
              </a:rPr>
              <a:t> et </a:t>
            </a:r>
            <a:br>
              <a:rPr lang="de-DE" sz="1400" dirty="0">
                <a:solidFill>
                  <a:schemeClr val="bg2">
                    <a:lumMod val="75000"/>
                  </a:schemeClr>
                </a:solidFill>
              </a:rPr>
            </a:br>
            <a:r>
              <a:rPr lang="de-DE" sz="1400" dirty="0" err="1">
                <a:solidFill>
                  <a:schemeClr val="bg2">
                    <a:lumMod val="75000"/>
                  </a:schemeClr>
                </a:solidFill>
              </a:rPr>
              <a:t>flexibilisation</a:t>
            </a:r>
            <a:r>
              <a:rPr lang="de-DE" sz="1400" dirty="0">
                <a:solidFill>
                  <a:schemeClr val="bg2">
                    <a:lumMod val="75000"/>
                  </a:schemeClr>
                </a:solidFill>
              </a:rPr>
              <a:t> des réseaux thermiques</a:t>
            </a:r>
            <a:br>
              <a:rPr lang="de-DE" dirty="0">
                <a:solidFill>
                  <a:schemeClr val="bg2">
                    <a:lumMod val="75000"/>
                  </a:schemeClr>
                </a:solidFill>
              </a:rPr>
            </a:br>
            <a:endParaRPr lang="it-CH" sz="1400" dirty="0">
              <a:solidFill>
                <a:schemeClr val="bg2">
                  <a:lumMod val="75000"/>
                </a:schemeClr>
              </a:solidFill>
            </a:endParaRPr>
          </a:p>
        </p:txBody>
      </p:sp>
      <p:pic>
        <p:nvPicPr>
          <p:cNvPr id="8" name="Grafik 7">
            <a:extLst>
              <a:ext uri="{FF2B5EF4-FFF2-40B4-BE49-F238E27FC236}">
                <a16:creationId xmlns:a16="http://schemas.microsoft.com/office/drawing/2014/main" id="{0A5865F7-29B7-E373-3394-801EB418F0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0108" y="189288"/>
            <a:ext cx="2399503" cy="68723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p:txBody>
          <a:bodyPr/>
          <a:lstStyle/>
          <a:p>
            <a:pPr marL="0" indent="0">
              <a:buNone/>
            </a:pPr>
            <a:r>
              <a:rPr lang="de-CH" b="1" dirty="0">
                <a:solidFill>
                  <a:srgbClr val="92D050"/>
                </a:solidFill>
              </a:rPr>
              <a:t>Sous-réseaux / solutions isolées</a:t>
            </a:r>
          </a:p>
          <a:p>
            <a:r>
              <a:rPr lang="de-CH" dirty="0"/>
              <a:t>Connexion de nouveaux quartiers</a:t>
            </a:r>
          </a:p>
          <a:p>
            <a:r>
              <a:rPr lang="de-CH" dirty="0"/>
              <a:t>Fonctionne avec des températures de départ basses</a:t>
            </a:r>
          </a:p>
          <a:p>
            <a:r>
              <a:rPr lang="de-CH" dirty="0" err="1"/>
              <a:t>Connexion</a:t>
            </a:r>
            <a:r>
              <a:rPr lang="de-CH" dirty="0"/>
              <a:t> </a:t>
            </a:r>
            <a:r>
              <a:rPr lang="de-CH" dirty="0" err="1"/>
              <a:t>tri-tubes</a:t>
            </a:r>
            <a:r>
              <a:rPr lang="de-CH" dirty="0"/>
              <a:t> possibles</a:t>
            </a:r>
          </a:p>
          <a:p>
            <a:r>
              <a:rPr lang="de-CH" dirty="0"/>
              <a:t>Mise en place rapide d'un réseau local temporaire</a:t>
            </a:r>
          </a:p>
          <a:p>
            <a:r>
              <a:rPr lang="de-CH" dirty="0"/>
              <a:t>Avantage : fidélisation précoce de la clientèle</a:t>
            </a:r>
          </a:p>
          <a:p>
            <a:r>
              <a:rPr lang="de-CH" dirty="0"/>
              <a:t>Inconvénient : souvent des énergies fossiles en phase de transition</a:t>
            </a:r>
          </a:p>
          <a:p>
            <a:endParaRPr lang="de-CH" dirty="0"/>
          </a:p>
          <a:p>
            <a:pPr marL="0" indent="0">
              <a:buNone/>
            </a:pPr>
            <a:r>
              <a:rPr lang="de-CH" b="1" dirty="0">
                <a:solidFill>
                  <a:srgbClr val="92D050"/>
                </a:solidFill>
              </a:rPr>
              <a:t>Exemple de la ville de Berne</a:t>
            </a:r>
          </a:p>
          <a:p>
            <a:pPr marL="0" indent="0">
              <a:buNone/>
            </a:pPr>
            <a:r>
              <a:rPr lang="de-DE" dirty="0"/>
              <a:t>Dans la ville de Berne, certains quartiers sont raccordés à un réseau dont la température de départ est beaucoup plus basse (85°C) que celle du réseau principal (&gt; 140°C).</a:t>
            </a:r>
            <a:endParaRPr lang="de-CH" dirty="0"/>
          </a:p>
          <a:p>
            <a:pPr marL="0" indent="0">
              <a:buNone/>
            </a:pPr>
            <a:endParaRPr lang="de-CH" b="1" dirty="0">
              <a:solidFill>
                <a:srgbClr val="92D050"/>
              </a:solidFill>
            </a:endParaRPr>
          </a:p>
          <a:p>
            <a:pPr marL="0" indent="0">
              <a:buNone/>
            </a:pPr>
            <a:r>
              <a:rPr lang="de-CH" b="1" dirty="0">
                <a:solidFill>
                  <a:srgbClr val="92D050"/>
                </a:solidFill>
                <a:hlinkClick r:id="rId2"/>
              </a:rPr>
              <a:t>Guide des solutions transitoires</a:t>
            </a:r>
            <a:endParaRPr lang="de-CH" b="1" dirty="0">
              <a:solidFill>
                <a:srgbClr val="92D050"/>
              </a:solidFill>
            </a:endParaRPr>
          </a:p>
          <a:p>
            <a:pPr marL="0" indent="0">
              <a:buNone/>
            </a:pPr>
            <a:endParaRPr lang="de-CH" dirty="0"/>
          </a:p>
          <a:p>
            <a:endParaRPr lang="it-CH" b="1" dirty="0"/>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p:txBody>
          <a:bodyPr/>
          <a:lstStyle/>
          <a:p>
            <a:r>
              <a:rPr lang="de-CH" dirty="0"/>
              <a:t>3.3 Solutions transitoires </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10</a:t>
            </a:fld>
            <a:endParaRPr lang="it-CH" sz="1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24604908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D99E64F-5B3E-5568-A075-4892DB7F075F}"/>
              </a:ext>
            </a:extLst>
          </p:cNvPr>
          <p:cNvPicPr>
            <a:picLocks noChangeAspect="1"/>
          </p:cNvPicPr>
          <p:nvPr/>
        </p:nvPicPr>
        <p:blipFill>
          <a:blip r:embed="rId3"/>
          <a:stretch>
            <a:fillRect/>
          </a:stretch>
        </p:blipFill>
        <p:spPr>
          <a:xfrm>
            <a:off x="9239611" y="28997"/>
            <a:ext cx="2952390" cy="1007819"/>
          </a:xfrm>
          <a:prstGeom prst="rect">
            <a:avLst/>
          </a:prstGeom>
        </p:spPr>
      </p:pic>
      <p:sp>
        <p:nvSpPr>
          <p:cNvPr id="3" name="Titel 2">
            <a:extLst>
              <a:ext uri="{FF2B5EF4-FFF2-40B4-BE49-F238E27FC236}">
                <a16:creationId xmlns:a16="http://schemas.microsoft.com/office/drawing/2014/main" id="{9135DD11-D8AD-333C-B976-5797FABCC49D}"/>
              </a:ext>
            </a:extLst>
          </p:cNvPr>
          <p:cNvSpPr>
            <a:spLocks noGrp="1"/>
          </p:cNvSpPr>
          <p:nvPr>
            <p:ph type="ctrTitle" idx="4294967295"/>
          </p:nvPr>
        </p:nvSpPr>
        <p:spPr>
          <a:xfrm>
            <a:off x="3719736" y="2816932"/>
            <a:ext cx="7200800" cy="1224136"/>
          </a:xfrm>
          <a:prstGeom prst="rect">
            <a:avLst/>
          </a:prstGeom>
        </p:spPr>
        <p:txBody>
          <a:bodyPr/>
          <a:lstStyle/>
          <a:p>
            <a:r>
              <a:rPr lang="de-DE" dirty="0">
                <a:solidFill>
                  <a:schemeClr val="bg2">
                    <a:lumMod val="75000"/>
                  </a:schemeClr>
                </a:solidFill>
              </a:rPr>
              <a:t>Optimisation</a:t>
            </a:r>
            <a:br>
              <a:rPr lang="de-DE" dirty="0">
                <a:solidFill>
                  <a:schemeClr val="bg2">
                    <a:lumMod val="75000"/>
                  </a:schemeClr>
                </a:solidFill>
              </a:rPr>
            </a:br>
            <a:r>
              <a:rPr kumimoji="0" lang="de-DE" sz="1400" b="1" i="0" u="none" strike="noStrike" kern="0" cap="none" spc="0" normalizeH="0" baseline="0" noProof="0" dirty="0">
                <a:ln>
                  <a:noFill/>
                </a:ln>
                <a:solidFill>
                  <a:srgbClr val="808080">
                    <a:lumMod val="75000"/>
                  </a:srgbClr>
                </a:solidFill>
                <a:effectLst/>
                <a:uLnTx/>
                <a:uFillTx/>
                <a:latin typeface="Calibri" pitchFamily="34" charset="0"/>
                <a:ea typeface="+mj-ea"/>
                <a:cs typeface="Arial"/>
              </a:rPr>
              <a:t>Flexibilité et efficacité énergétique</a:t>
            </a:r>
            <a:br>
              <a:rPr lang="de-DE" dirty="0">
                <a:solidFill>
                  <a:schemeClr val="bg2">
                    <a:lumMod val="75000"/>
                  </a:schemeClr>
                </a:solidFill>
              </a:rPr>
            </a:br>
            <a:br>
              <a:rPr lang="de-DE" sz="1200" dirty="0">
                <a:solidFill>
                  <a:schemeClr val="bg2">
                    <a:lumMod val="75000"/>
                  </a:schemeClr>
                </a:solidFill>
              </a:rPr>
            </a:br>
            <a:br>
              <a:rPr lang="de-DE" dirty="0">
                <a:solidFill>
                  <a:schemeClr val="bg2">
                    <a:lumMod val="75000"/>
                  </a:schemeClr>
                </a:solidFill>
              </a:rPr>
            </a:br>
            <a:endParaRPr lang="it-CH" sz="1400" dirty="0">
              <a:solidFill>
                <a:schemeClr val="bg2">
                  <a:lumMod val="75000"/>
                </a:schemeClr>
              </a:solidFill>
            </a:endParaRPr>
          </a:p>
        </p:txBody>
      </p:sp>
      <p:pic>
        <p:nvPicPr>
          <p:cNvPr id="8" name="Grafik 7">
            <a:extLst>
              <a:ext uri="{FF2B5EF4-FFF2-40B4-BE49-F238E27FC236}">
                <a16:creationId xmlns:a16="http://schemas.microsoft.com/office/drawing/2014/main" id="{0A5865F7-29B7-E373-3394-801EB418F0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0108" y="189288"/>
            <a:ext cx="2399503" cy="687236"/>
          </a:xfrm>
          <a:prstGeom prst="rect">
            <a:avLst/>
          </a:prstGeom>
        </p:spPr>
      </p:pic>
    </p:spTree>
    <p:extLst>
      <p:ext uri="{BB962C8B-B14F-4D97-AF65-F5344CB8AC3E}">
        <p14:creationId xmlns:p14="http://schemas.microsoft.com/office/powerpoint/2010/main" val="9285298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p:txBody>
          <a:bodyPr/>
          <a:lstStyle/>
          <a:p>
            <a:pPr marL="0" indent="0">
              <a:buNone/>
            </a:pPr>
            <a:r>
              <a:rPr lang="de-CH" dirty="0"/>
              <a:t>Les énergies fossiles sont souvent utilisées en cas de demande de pointe et pour les réserves de </a:t>
            </a:r>
            <a:r>
              <a:rPr lang="de-CH" dirty="0" err="1"/>
              <a:t>puissance</a:t>
            </a:r>
            <a:r>
              <a:rPr lang="de-CH" dirty="0"/>
              <a:t>. Les sources d'énergie renouvelables réagissent plus lentement aux changements de la demande de chaleur et de froid.</a:t>
            </a:r>
          </a:p>
          <a:p>
            <a:pPr marL="0" indent="0">
              <a:buNone/>
            </a:pPr>
            <a:endParaRPr lang="de-CH" dirty="0"/>
          </a:p>
          <a:p>
            <a:pPr marL="0" indent="0">
              <a:buNone/>
            </a:pPr>
            <a:r>
              <a:rPr lang="de-CH" b="1" dirty="0">
                <a:solidFill>
                  <a:srgbClr val="92D050"/>
                </a:solidFill>
              </a:rPr>
              <a:t>Approches d'optimisation</a:t>
            </a:r>
          </a:p>
          <a:p>
            <a:r>
              <a:rPr lang="de-CH" dirty="0"/>
              <a:t>Réduire les pics de demande</a:t>
            </a:r>
          </a:p>
          <a:p>
            <a:r>
              <a:rPr lang="de-CH" dirty="0"/>
              <a:t>Rendre la production plus flexible</a:t>
            </a:r>
          </a:p>
          <a:p>
            <a:pPr>
              <a:buFont typeface="Wingdings" panose="05000000000000000000" pitchFamily="2" charset="2"/>
              <a:buChar char="à"/>
            </a:pPr>
            <a:r>
              <a:rPr lang="de-CH" dirty="0">
                <a:sym typeface="Wingdings" panose="05000000000000000000" pitchFamily="2" charset="2"/>
              </a:rPr>
              <a:t>Problème : la rentabilité de ces mesures est difficile à chiffrer !</a:t>
            </a:r>
          </a:p>
          <a:p>
            <a:pPr>
              <a:buFont typeface="Wingdings" panose="05000000000000000000" pitchFamily="2" charset="2"/>
              <a:buChar char="à"/>
            </a:pPr>
            <a:endParaRPr lang="de-CH" dirty="0">
              <a:sym typeface="Wingdings" panose="05000000000000000000" pitchFamily="2" charset="2"/>
            </a:endParaRPr>
          </a:p>
          <a:p>
            <a:pPr marL="0" indent="0">
              <a:buNone/>
            </a:pPr>
            <a:r>
              <a:rPr lang="de-CH" b="1" dirty="0">
                <a:solidFill>
                  <a:srgbClr val="92D050"/>
                </a:solidFill>
                <a:sym typeface="Wingdings" panose="05000000000000000000" pitchFamily="2" charset="2"/>
              </a:rPr>
              <a:t>Mesures possibles</a:t>
            </a:r>
          </a:p>
          <a:p>
            <a:r>
              <a:rPr lang="it-CH" dirty="0"/>
              <a:t>Optimisations côté production</a:t>
            </a:r>
          </a:p>
          <a:p>
            <a:r>
              <a:rPr lang="it-CH" dirty="0"/>
              <a:t>Optimisations côté client</a:t>
            </a:r>
          </a:p>
          <a:p>
            <a:r>
              <a:rPr lang="it-CH" dirty="0" err="1"/>
              <a:t>Stockage thermique</a:t>
            </a:r>
            <a:endParaRPr lang="it-CH" dirty="0"/>
          </a:p>
          <a:p>
            <a:r>
              <a:rPr lang="it-CH" dirty="0" err="1"/>
              <a:t>Baisse des températures</a:t>
            </a:r>
            <a:endParaRPr lang="it-CH" dirty="0"/>
          </a:p>
          <a:p>
            <a:endParaRPr lang="it-CH" dirty="0"/>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p:txBody>
          <a:bodyPr/>
          <a:lstStyle/>
          <a:p>
            <a:r>
              <a:rPr lang="de-CH" dirty="0"/>
              <a:t>4. </a:t>
            </a:r>
            <a:r>
              <a:rPr lang="de-CH" dirty="0" err="1"/>
              <a:t>Flexibilité</a:t>
            </a:r>
            <a:r>
              <a:rPr lang="de-CH" dirty="0"/>
              <a:t> et efficacité énergétique</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12</a:t>
            </a:fld>
            <a:endParaRPr lang="it-CH" sz="1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23192751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p:txBody>
          <a:bodyPr/>
          <a:lstStyle/>
          <a:p>
            <a:r>
              <a:rPr lang="de-CH" dirty="0"/>
              <a:t>Régulation des réseaux de chaleur encore souvent réactive aujourd'hui</a:t>
            </a:r>
          </a:p>
          <a:p>
            <a:r>
              <a:rPr lang="de-CH" dirty="0"/>
              <a:t>La flexibilité des réseaux renouvelables doit être augmentée</a:t>
            </a:r>
          </a:p>
          <a:p>
            <a:pPr>
              <a:buFont typeface="Wingdings" panose="05000000000000000000" pitchFamily="2" charset="2"/>
              <a:buChar char="à"/>
            </a:pPr>
            <a:r>
              <a:rPr lang="de-CH" dirty="0"/>
              <a:t>Objectif : meilleure prévisibilité des besoins en chaleur/froid </a:t>
            </a:r>
          </a:p>
          <a:p>
            <a:pPr marL="0" indent="0">
              <a:buNone/>
            </a:pPr>
            <a:endParaRPr lang="de-CH" b="1" dirty="0">
              <a:solidFill>
                <a:srgbClr val="92D050"/>
              </a:solidFill>
            </a:endParaRPr>
          </a:p>
          <a:p>
            <a:pPr marL="0" indent="0">
              <a:buNone/>
            </a:pPr>
            <a:r>
              <a:rPr lang="de-CH" b="1" dirty="0">
                <a:solidFill>
                  <a:srgbClr val="92D050"/>
                </a:solidFill>
              </a:rPr>
              <a:t>Exemple d'intelligence artificielle (IA) chez AEW Energie AG</a:t>
            </a:r>
          </a:p>
          <a:p>
            <a:r>
              <a:rPr lang="it-CH" dirty="0"/>
              <a:t>Réseau de chaleur à </a:t>
            </a:r>
            <a:r>
              <a:rPr lang="it-CH" dirty="0" err="1"/>
              <a:t>Mägenwil </a:t>
            </a:r>
            <a:r>
              <a:rPr lang="it-CH" dirty="0"/>
              <a:t>(industrie et </a:t>
            </a:r>
            <a:r>
              <a:rPr lang="it-CH" dirty="0" err="1"/>
              <a:t>ménages privés</a:t>
            </a:r>
            <a:r>
              <a:rPr lang="it-CH" dirty="0"/>
              <a:t>) </a:t>
            </a:r>
          </a:p>
          <a:p>
            <a:r>
              <a:rPr lang="it-CH" dirty="0"/>
              <a:t>1 </a:t>
            </a:r>
            <a:r>
              <a:rPr lang="it-CH" dirty="0" err="1"/>
              <a:t>chaudière à bois </a:t>
            </a:r>
            <a:r>
              <a:rPr lang="it-CH" dirty="0"/>
              <a:t>et 2 </a:t>
            </a:r>
            <a:r>
              <a:rPr lang="it-CH" dirty="0" err="1"/>
              <a:t>chaudières d'appoint au gaz</a:t>
            </a:r>
            <a:endParaRPr lang="it-CH" dirty="0"/>
          </a:p>
          <a:p>
            <a:r>
              <a:rPr lang="it-CH" dirty="0"/>
              <a:t>1 stockage pour les fluctuations à court terme de la demande</a:t>
            </a:r>
          </a:p>
          <a:p>
            <a:pPr marL="0" indent="0">
              <a:buNone/>
            </a:pPr>
            <a:r>
              <a:rPr lang="it-CH" dirty="0">
                <a:sym typeface="Wingdings" panose="05000000000000000000" pitchFamily="2" charset="2"/>
              </a:rPr>
              <a:t> Objectif : </a:t>
            </a:r>
            <a:r>
              <a:rPr lang="it-CH" dirty="0" err="1">
                <a:sym typeface="Wingdings" panose="05000000000000000000" pitchFamily="2" charset="2"/>
              </a:rPr>
              <a:t>gérer de manière optimale le stockage d'énergie thermique à l'aide de </a:t>
            </a:r>
            <a:r>
              <a:rPr lang="it-CH" dirty="0">
                <a:sym typeface="Wingdings" panose="05000000000000000000" pitchFamily="2" charset="2"/>
              </a:rPr>
              <a:t>l'IA (</a:t>
            </a:r>
            <a:r>
              <a:rPr lang="it-CH" dirty="0" err="1">
                <a:sym typeface="Wingdings" panose="05000000000000000000" pitchFamily="2" charset="2"/>
              </a:rPr>
              <a:t>données historiques</a:t>
            </a:r>
            <a:r>
              <a:rPr lang="it-CH" dirty="0">
                <a:sym typeface="Wingdings" panose="05000000000000000000" pitchFamily="2" charset="2"/>
              </a:rPr>
              <a:t>) et d'un </a:t>
            </a:r>
            <a:r>
              <a:rPr lang="it-CH" dirty="0" err="1">
                <a:sym typeface="Wingdings" panose="05000000000000000000" pitchFamily="2" charset="2"/>
              </a:rPr>
              <a:t>algorithme de contrôle</a:t>
            </a:r>
            <a:r>
              <a:rPr lang="it-CH" dirty="0">
                <a:sym typeface="Wingdings" panose="05000000000000000000" pitchFamily="2" charset="2"/>
              </a:rPr>
              <a:t>.</a:t>
            </a:r>
          </a:p>
          <a:p>
            <a:pPr marL="0" indent="0">
              <a:buNone/>
            </a:pPr>
            <a:endParaRPr lang="it-CH" dirty="0">
              <a:sym typeface="Wingdings" panose="05000000000000000000" pitchFamily="2" charset="2"/>
            </a:endParaRPr>
          </a:p>
          <a:p>
            <a:pPr marL="0" indent="0">
              <a:buNone/>
            </a:pPr>
            <a:r>
              <a:rPr lang="it-CH" b="1" dirty="0" err="1">
                <a:solidFill>
                  <a:srgbClr val="92D050"/>
                </a:solidFill>
                <a:sym typeface="Wingdings" panose="05000000000000000000" pitchFamily="2" charset="2"/>
              </a:rPr>
              <a:t>Économies estimées </a:t>
            </a:r>
            <a:r>
              <a:rPr lang="it-CH" b="1" dirty="0">
                <a:solidFill>
                  <a:srgbClr val="92D050"/>
                </a:solidFill>
                <a:sym typeface="Wingdings" panose="05000000000000000000" pitchFamily="2" charset="2"/>
              </a:rPr>
              <a:t>: </a:t>
            </a:r>
          </a:p>
          <a:p>
            <a:pPr marL="0" indent="0">
              <a:buNone/>
            </a:pPr>
            <a:r>
              <a:rPr lang="it-CH" b="1" dirty="0">
                <a:solidFill>
                  <a:srgbClr val="92D050"/>
                </a:solidFill>
                <a:sym typeface="Wingdings" panose="05000000000000000000" pitchFamily="2" charset="2"/>
              </a:rPr>
              <a:t>50% des besoins annuels en gaz  part renouvelable serait portée à 90%.</a:t>
            </a:r>
          </a:p>
          <a:p>
            <a:pPr marL="0" indent="0">
              <a:buNone/>
            </a:pPr>
            <a:r>
              <a:rPr lang="it-CH" b="1" dirty="0">
                <a:solidFill>
                  <a:srgbClr val="92D050"/>
                </a:solidFill>
                <a:sym typeface="Wingdings" panose="05000000000000000000" pitchFamily="2" charset="2"/>
                <a:hlinkClick r:id="rId2"/>
              </a:rPr>
              <a:t>Lien vers la présentation (DE)</a:t>
            </a:r>
            <a:endParaRPr lang="it-CH" b="1" dirty="0">
              <a:solidFill>
                <a:srgbClr val="92D050"/>
              </a:solidFill>
            </a:endParaRPr>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p:txBody>
          <a:bodyPr/>
          <a:lstStyle/>
          <a:p>
            <a:r>
              <a:rPr lang="de-CH" dirty="0"/>
              <a:t>4.1 Optimisation côté production</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13</a:t>
            </a:fld>
            <a:endParaRPr lang="it-CH" sz="1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25020793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p:txBody>
          <a:bodyPr/>
          <a:lstStyle/>
          <a:p>
            <a:r>
              <a:rPr lang="de-CH" dirty="0"/>
              <a:t>Lissage des pics de consommation</a:t>
            </a:r>
          </a:p>
          <a:p>
            <a:r>
              <a:rPr lang="de-CH" dirty="0"/>
              <a:t>Différentes possibilités, entre autres</a:t>
            </a:r>
          </a:p>
          <a:p>
            <a:pPr lvl="1"/>
            <a:r>
              <a:rPr lang="de-CH" dirty="0" err="1"/>
              <a:t>Répartiteur d'eau chaude sous pression</a:t>
            </a:r>
            <a:endParaRPr lang="de-CH" dirty="0"/>
          </a:p>
          <a:p>
            <a:pPr lvl="1"/>
            <a:r>
              <a:rPr lang="de-CH" dirty="0"/>
              <a:t>Accumulateur de chaleur sans pression</a:t>
            </a:r>
          </a:p>
          <a:p>
            <a:pPr lvl="1"/>
            <a:r>
              <a:rPr lang="de-CH" dirty="0"/>
              <a:t>Stockage souterrain</a:t>
            </a:r>
          </a:p>
          <a:p>
            <a:pPr lvl="1"/>
            <a:r>
              <a:rPr lang="de-CH" dirty="0"/>
              <a:t>Champ de sondes géothermiques</a:t>
            </a:r>
          </a:p>
          <a:p>
            <a:r>
              <a:rPr lang="de-CH" dirty="0"/>
              <a:t>Le </a:t>
            </a:r>
            <a:r>
              <a:rPr lang="de-CH" dirty="0" err="1"/>
              <a:t>stockage</a:t>
            </a:r>
            <a:r>
              <a:rPr lang="de-CH" dirty="0"/>
              <a:t> </a:t>
            </a:r>
            <a:r>
              <a:rPr lang="de-CH" dirty="0" err="1"/>
              <a:t>permet</a:t>
            </a:r>
            <a:r>
              <a:rPr lang="de-CH" dirty="0"/>
              <a:t> de faire </a:t>
            </a:r>
            <a:r>
              <a:rPr lang="de-CH" dirty="0" err="1"/>
              <a:t>fonctionner</a:t>
            </a:r>
            <a:r>
              <a:rPr lang="de-CH" dirty="0"/>
              <a:t> le CCF </a:t>
            </a:r>
            <a:r>
              <a:rPr lang="de-CH" dirty="0" err="1"/>
              <a:t>selon</a:t>
            </a:r>
            <a:r>
              <a:rPr lang="de-CH" dirty="0"/>
              <a:t> </a:t>
            </a:r>
            <a:r>
              <a:rPr lang="de-CH" dirty="0" err="1"/>
              <a:t>les</a:t>
            </a:r>
            <a:r>
              <a:rPr lang="de-CH" dirty="0"/>
              <a:t> </a:t>
            </a:r>
            <a:r>
              <a:rPr lang="de-CH" dirty="0" err="1"/>
              <a:t>besoins</a:t>
            </a:r>
            <a:r>
              <a:rPr lang="de-CH" dirty="0"/>
              <a:t> en </a:t>
            </a:r>
            <a:r>
              <a:rPr lang="de-CH" dirty="0" err="1"/>
              <a:t>électricité</a:t>
            </a:r>
            <a:r>
              <a:rPr lang="de-CH" dirty="0"/>
              <a:t> et le </a:t>
            </a:r>
            <a:r>
              <a:rPr lang="de-CH" dirty="0" err="1"/>
              <a:t>cas</a:t>
            </a:r>
            <a:r>
              <a:rPr lang="de-CH" dirty="0"/>
              <a:t> </a:t>
            </a:r>
            <a:r>
              <a:rPr lang="de-CH" dirty="0" err="1"/>
              <a:t>échéant</a:t>
            </a:r>
            <a:r>
              <a:rPr lang="de-CH" dirty="0"/>
              <a:t> de </a:t>
            </a:r>
            <a:r>
              <a:rPr lang="de-CH" dirty="0" err="1"/>
              <a:t>proposer</a:t>
            </a:r>
            <a:r>
              <a:rPr lang="de-CH" dirty="0"/>
              <a:t> des </a:t>
            </a:r>
            <a:r>
              <a:rPr lang="de-CH" dirty="0" err="1"/>
              <a:t>services</a:t>
            </a:r>
            <a:r>
              <a:rPr lang="de-CH" dirty="0"/>
              <a:t> </a:t>
            </a:r>
            <a:r>
              <a:rPr lang="de-CH" dirty="0" err="1"/>
              <a:t>systèmes</a:t>
            </a:r>
            <a:r>
              <a:rPr lang="de-CH" dirty="0"/>
              <a:t> </a:t>
            </a:r>
            <a:r>
              <a:rPr lang="de-CH" dirty="0" err="1"/>
              <a:t>rémunérés</a:t>
            </a:r>
            <a:r>
              <a:rPr lang="de-CH" dirty="0"/>
              <a:t> </a:t>
            </a:r>
          </a:p>
          <a:p>
            <a:pPr marL="0" indent="0">
              <a:buNone/>
            </a:pPr>
            <a:endParaRPr lang="de-CH" dirty="0"/>
          </a:p>
          <a:p>
            <a:pPr marL="0" indent="0">
              <a:buNone/>
            </a:pPr>
            <a:endParaRPr lang="de-CH" dirty="0"/>
          </a:p>
          <a:p>
            <a:pPr marL="0" indent="0">
              <a:buNone/>
            </a:pPr>
            <a:r>
              <a:rPr lang="de-CH" dirty="0">
                <a:hlinkClick r:id="rId2"/>
              </a:rPr>
              <a:t>Documents sur le stockage thermique</a:t>
            </a:r>
            <a:endParaRPr lang="de-CH" dirty="0"/>
          </a:p>
          <a:p>
            <a:pPr marL="0" indent="0">
              <a:buNone/>
            </a:pPr>
            <a:endParaRPr lang="de-CH" dirty="0"/>
          </a:p>
          <a:p>
            <a:endParaRPr lang="de-CH" dirty="0">
              <a:solidFill>
                <a:srgbClr val="FF0000"/>
              </a:solidFill>
            </a:endParaRPr>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p:txBody>
          <a:bodyPr/>
          <a:lstStyle/>
          <a:p>
            <a:r>
              <a:rPr lang="de-CH" dirty="0"/>
              <a:t>4.2 Stockage d'énergie thermique </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14</a:t>
            </a:fld>
            <a:endParaRPr lang="it-CH" sz="1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27052205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a:xfrm>
            <a:off x="623392" y="1087427"/>
            <a:ext cx="7861517" cy="5365909"/>
          </a:xfrm>
        </p:spPr>
        <p:txBody>
          <a:bodyPr/>
          <a:lstStyle/>
          <a:p>
            <a:pPr marL="0" indent="0">
              <a:buNone/>
            </a:pPr>
            <a:r>
              <a:rPr lang="de-CH" sz="1800" b="1" dirty="0">
                <a:solidFill>
                  <a:srgbClr val="92D050"/>
                </a:solidFill>
              </a:rPr>
              <a:t>Exemple de </a:t>
            </a:r>
            <a:r>
              <a:rPr lang="de-CH" sz="1800" b="1" dirty="0" err="1">
                <a:solidFill>
                  <a:srgbClr val="92D050"/>
                </a:solidFill>
              </a:rPr>
              <a:t>stockage</a:t>
            </a:r>
            <a:r>
              <a:rPr lang="de-CH" sz="1800" b="1" dirty="0">
                <a:solidFill>
                  <a:srgbClr val="92D050"/>
                </a:solidFill>
              </a:rPr>
              <a:t> d'eau chaude sous pression </a:t>
            </a:r>
            <a:r>
              <a:rPr lang="de-CH" sz="1800" b="1" dirty="0" err="1">
                <a:solidFill>
                  <a:srgbClr val="92D050"/>
                </a:solidFill>
              </a:rPr>
              <a:t>Renergia</a:t>
            </a:r>
            <a:r>
              <a:rPr lang="de-CH" sz="1800" b="1" dirty="0">
                <a:solidFill>
                  <a:srgbClr val="92D050"/>
                </a:solidFill>
              </a:rPr>
              <a:t> Zentralschweiz AG</a:t>
            </a:r>
          </a:p>
          <a:p>
            <a:r>
              <a:rPr lang="it-CH" sz="1800" dirty="0" err="1"/>
              <a:t>Réservoir d'eau chaude de </a:t>
            </a:r>
            <a:r>
              <a:rPr lang="it-CH" sz="1800" dirty="0"/>
              <a:t>33 m </a:t>
            </a:r>
            <a:r>
              <a:rPr lang="it-CH" sz="1800" dirty="0" err="1"/>
              <a:t>de haut</a:t>
            </a:r>
            <a:endParaRPr lang="it-CH" sz="1800" dirty="0"/>
          </a:p>
          <a:p>
            <a:r>
              <a:rPr lang="it-CH" sz="1800" dirty="0"/>
              <a:t>5'000m</a:t>
            </a:r>
            <a:r>
              <a:rPr lang="it-CH" sz="1800" baseline="30000" dirty="0"/>
              <a:t>3, </a:t>
            </a:r>
            <a:r>
              <a:rPr lang="it-CH" sz="1800" dirty="0"/>
              <a:t> sous </a:t>
            </a:r>
            <a:r>
              <a:rPr lang="it-CH" sz="1800" dirty="0" err="1"/>
              <a:t>pression </a:t>
            </a:r>
            <a:r>
              <a:rPr lang="it-CH" sz="1800" dirty="0"/>
              <a:t>(145°C) </a:t>
            </a:r>
            <a:r>
              <a:rPr lang="it-CH" sz="1800" dirty="0">
                <a:sym typeface="Wingdings" panose="05000000000000000000" pitchFamily="2" charset="2"/>
              </a:rPr>
              <a:t> 400 MWh max. de </a:t>
            </a:r>
            <a:r>
              <a:rPr lang="it-CH" sz="1800" dirty="0" err="1">
                <a:sym typeface="Wingdings" panose="05000000000000000000" pitchFamily="2" charset="2"/>
              </a:rPr>
              <a:t>stockage tampon</a:t>
            </a:r>
            <a:endParaRPr lang="it-CH" sz="1800" dirty="0">
              <a:sym typeface="Wingdings" panose="05000000000000000000" pitchFamily="2" charset="2"/>
            </a:endParaRPr>
          </a:p>
          <a:p>
            <a:r>
              <a:rPr lang="it-CH" sz="1800" dirty="0">
                <a:sym typeface="Wingdings" panose="05000000000000000000" pitchFamily="2" charset="2"/>
              </a:rPr>
              <a:t>Chauffage urbain </a:t>
            </a:r>
            <a:r>
              <a:rPr lang="it-CH" sz="1800" dirty="0" err="1">
                <a:sym typeface="Wingdings" panose="05000000000000000000" pitchFamily="2" charset="2"/>
              </a:rPr>
              <a:t>alimenté pendant plusieurs heures </a:t>
            </a:r>
            <a:r>
              <a:rPr lang="it-CH" sz="1800" dirty="0">
                <a:sym typeface="Wingdings" panose="05000000000000000000" pitchFamily="2" charset="2"/>
              </a:rPr>
              <a:t>par un </a:t>
            </a:r>
            <a:r>
              <a:rPr lang="it-CH" sz="1800" dirty="0" err="1">
                <a:sym typeface="Wingdings" panose="05000000000000000000" pitchFamily="2" charset="2"/>
              </a:rPr>
              <a:t>réservoir</a:t>
            </a:r>
            <a:endParaRPr lang="it-CH" sz="1800" dirty="0">
              <a:sym typeface="Wingdings" panose="05000000000000000000" pitchFamily="2" charset="2"/>
            </a:endParaRPr>
          </a:p>
          <a:p>
            <a:r>
              <a:rPr lang="it-CH" sz="1800" dirty="0" err="1">
                <a:sym typeface="Wingdings" panose="05000000000000000000" pitchFamily="2" charset="2"/>
              </a:rPr>
              <a:t>Compenser les fluctuations journalières/la dépendance aux conditions météorologiques</a:t>
            </a:r>
            <a:endParaRPr lang="it-CH" sz="1800" dirty="0">
              <a:sym typeface="Wingdings" panose="05000000000000000000" pitchFamily="2" charset="2"/>
            </a:endParaRPr>
          </a:p>
          <a:p>
            <a:r>
              <a:rPr lang="it-CH" sz="1800" dirty="0" err="1">
                <a:sym typeface="Wingdings" panose="05000000000000000000" pitchFamily="2" charset="2"/>
              </a:rPr>
              <a:t>Chargement de l'accumulateur </a:t>
            </a:r>
            <a:r>
              <a:rPr lang="it-CH" sz="1800" dirty="0">
                <a:sym typeface="Wingdings" panose="05000000000000000000" pitchFamily="2" charset="2"/>
              </a:rPr>
              <a:t>pendant la </a:t>
            </a:r>
            <a:r>
              <a:rPr lang="it-CH" sz="1800" dirty="0" err="1">
                <a:sym typeface="Wingdings" panose="05000000000000000000" pitchFamily="2" charset="2"/>
              </a:rPr>
              <a:t>nuit </a:t>
            </a:r>
            <a:r>
              <a:rPr lang="it-CH" sz="1800" dirty="0">
                <a:sym typeface="Wingdings" panose="05000000000000000000" pitchFamily="2" charset="2"/>
              </a:rPr>
              <a:t>en cas </a:t>
            </a:r>
            <a:r>
              <a:rPr lang="it-CH" sz="1800" dirty="0" err="1">
                <a:sym typeface="Wingdings" panose="05000000000000000000" pitchFamily="2" charset="2"/>
              </a:rPr>
              <a:t>de faible consommation de chaleur</a:t>
            </a:r>
            <a:endParaRPr lang="it-CH" sz="1800" dirty="0">
              <a:sym typeface="Wingdings" panose="05000000000000000000" pitchFamily="2" charset="2"/>
            </a:endParaRPr>
          </a:p>
          <a:p>
            <a:pPr marL="0" indent="0">
              <a:buNone/>
            </a:pPr>
            <a:r>
              <a:rPr lang="it-CH" sz="1800" dirty="0">
                <a:sym typeface="Wingdings" panose="05000000000000000000" pitchFamily="2" charset="2"/>
                <a:hlinkClick r:id="rId2"/>
              </a:rPr>
              <a:t>www.renergia.ch</a:t>
            </a:r>
            <a:endParaRPr lang="it-CH" sz="1800" dirty="0">
              <a:sym typeface="Wingdings" panose="05000000000000000000" pitchFamily="2" charset="2"/>
            </a:endParaRPr>
          </a:p>
          <a:p>
            <a:pPr marL="0" indent="0">
              <a:buNone/>
            </a:pPr>
            <a:endParaRPr lang="it-CH" sz="1800" dirty="0">
              <a:sym typeface="Wingdings" panose="05000000000000000000" pitchFamily="2" charset="2"/>
            </a:endParaRPr>
          </a:p>
          <a:p>
            <a:pPr marL="0" indent="0">
              <a:buNone/>
            </a:pPr>
            <a:r>
              <a:rPr lang="it-CH" sz="1800" b="1" dirty="0">
                <a:solidFill>
                  <a:srgbClr val="92D050"/>
                </a:solidFill>
                <a:sym typeface="Wingdings" panose="05000000000000000000" pitchFamily="2" charset="2"/>
              </a:rPr>
              <a:t>Exemple d'accumulateur de chaleur sans pression AGRO Energiezentrum Rigi</a:t>
            </a:r>
          </a:p>
          <a:p>
            <a:r>
              <a:rPr lang="it-CH" sz="1800" dirty="0" err="1">
                <a:sym typeface="Wingdings" panose="05000000000000000000" pitchFamily="2" charset="2"/>
              </a:rPr>
              <a:t>L'un </a:t>
            </a:r>
            <a:r>
              <a:rPr lang="it-CH" sz="1800" dirty="0">
                <a:sym typeface="Wingdings" panose="05000000000000000000" pitchFamily="2" charset="2"/>
              </a:rPr>
              <a:t>des </a:t>
            </a:r>
            <a:r>
              <a:rPr lang="it-CH" sz="1800" dirty="0" err="1">
                <a:sym typeface="Wingdings" panose="05000000000000000000" pitchFamily="2" charset="2"/>
              </a:rPr>
              <a:t>plus grands réservoirs de </a:t>
            </a:r>
            <a:r>
              <a:rPr lang="it-CH" sz="1800" dirty="0">
                <a:sym typeface="Wingdings" panose="05000000000000000000" pitchFamily="2" charset="2"/>
              </a:rPr>
              <a:t>Suisse</a:t>
            </a:r>
          </a:p>
          <a:p>
            <a:r>
              <a:rPr lang="it-CH" sz="1800" dirty="0">
                <a:sym typeface="Wingdings" panose="05000000000000000000" pitchFamily="2" charset="2"/>
              </a:rPr>
              <a:t>En </a:t>
            </a:r>
            <a:r>
              <a:rPr lang="it-CH" sz="1800" dirty="0" err="1">
                <a:sym typeface="Wingdings" panose="05000000000000000000" pitchFamily="2" charset="2"/>
              </a:rPr>
              <a:t>combinaison </a:t>
            </a:r>
            <a:r>
              <a:rPr lang="it-CH" sz="1800" dirty="0">
                <a:sym typeface="Wingdings" panose="05000000000000000000" pitchFamily="2" charset="2"/>
              </a:rPr>
              <a:t>avec une </a:t>
            </a:r>
            <a:r>
              <a:rPr lang="it-CH" sz="1800" dirty="0" err="1">
                <a:sym typeface="Wingdings" panose="05000000000000000000" pitchFamily="2" charset="2"/>
              </a:rPr>
              <a:t>centrale de chauffage au bois</a:t>
            </a:r>
            <a:endParaRPr lang="it-CH" sz="1800" dirty="0">
              <a:sym typeface="Wingdings" panose="05000000000000000000" pitchFamily="2" charset="2"/>
            </a:endParaRPr>
          </a:p>
          <a:p>
            <a:pPr marL="0" indent="0">
              <a:buNone/>
            </a:pPr>
            <a:r>
              <a:rPr lang="de-DE" sz="1800" dirty="0">
                <a:hlinkClick r:id="rId3"/>
              </a:rPr>
              <a:t>Wärmespeicher | AGRO Energiezentrum Rigi (agroenergie-rigi.ch)</a:t>
            </a:r>
            <a:endParaRPr lang="it-CH" sz="1800" dirty="0">
              <a:solidFill>
                <a:srgbClr val="FF0000"/>
              </a:solidFill>
              <a:highlight>
                <a:srgbClr val="FFFF00"/>
              </a:highlight>
              <a:sym typeface="Wingdings" panose="05000000000000000000" pitchFamily="2" charset="2"/>
            </a:endParaRPr>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p:txBody>
          <a:bodyPr/>
          <a:lstStyle/>
          <a:p>
            <a:r>
              <a:rPr lang="de-CH" dirty="0"/>
              <a:t>4.2 Stockage d'énergie thermique </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15</a:t>
            </a:fld>
            <a:endParaRPr lang="it-CH" sz="1400" dirty="0">
              <a:solidFill>
                <a:schemeClr val="bg2">
                  <a:lumMod val="75000"/>
                </a:schemeClr>
              </a:solidFill>
              <a:latin typeface="Calibri" pitchFamily="34" charset="0"/>
            </a:endParaRPr>
          </a:p>
        </p:txBody>
      </p:sp>
      <p:pic>
        <p:nvPicPr>
          <p:cNvPr id="4" name="Grafik 3">
            <a:extLst>
              <a:ext uri="{FF2B5EF4-FFF2-40B4-BE49-F238E27FC236}">
                <a16:creationId xmlns:a16="http://schemas.microsoft.com/office/drawing/2014/main" id="{E52CE9CC-8020-733E-700D-53110F42CE8F}"/>
              </a:ext>
            </a:extLst>
          </p:cNvPr>
          <p:cNvPicPr>
            <a:picLocks noChangeAspect="1"/>
          </p:cNvPicPr>
          <p:nvPr/>
        </p:nvPicPr>
        <p:blipFill>
          <a:blip r:embed="rId4"/>
          <a:stretch>
            <a:fillRect/>
          </a:stretch>
        </p:blipFill>
        <p:spPr>
          <a:xfrm>
            <a:off x="8544272" y="1196752"/>
            <a:ext cx="3024336" cy="2018373"/>
          </a:xfrm>
          <a:prstGeom prst="rect">
            <a:avLst/>
          </a:prstGeom>
        </p:spPr>
      </p:pic>
      <p:pic>
        <p:nvPicPr>
          <p:cNvPr id="6" name="Grafik 5">
            <a:extLst>
              <a:ext uri="{FF2B5EF4-FFF2-40B4-BE49-F238E27FC236}">
                <a16:creationId xmlns:a16="http://schemas.microsoft.com/office/drawing/2014/main" id="{8DB7DB69-0313-B6E9-25EE-35B968AF160E}"/>
              </a:ext>
            </a:extLst>
          </p:cNvPr>
          <p:cNvPicPr>
            <a:picLocks noChangeAspect="1"/>
          </p:cNvPicPr>
          <p:nvPr/>
        </p:nvPicPr>
        <p:blipFill>
          <a:blip r:embed="rId5"/>
          <a:stretch>
            <a:fillRect/>
          </a:stretch>
        </p:blipFill>
        <p:spPr>
          <a:xfrm>
            <a:off x="8549816" y="4370565"/>
            <a:ext cx="3018792" cy="2172980"/>
          </a:xfrm>
          <a:prstGeom prst="rect">
            <a:avLst/>
          </a:prstGeom>
        </p:spPr>
      </p:pic>
      <p:sp>
        <p:nvSpPr>
          <p:cNvPr id="7" name="ZoneTexte 6">
            <a:extLst>
              <a:ext uri="{FF2B5EF4-FFF2-40B4-BE49-F238E27FC236}">
                <a16:creationId xmlns:a16="http://schemas.microsoft.com/office/drawing/2014/main" id="{AE2E24E5-038D-AC0F-DF84-DA4CA20B8B4A}"/>
              </a:ext>
            </a:extLst>
          </p:cNvPr>
          <p:cNvSpPr txBox="1"/>
          <p:nvPr/>
        </p:nvSpPr>
        <p:spPr>
          <a:xfrm>
            <a:off x="10528410" y="3215881"/>
            <a:ext cx="1584176" cy="261610"/>
          </a:xfrm>
          <a:prstGeom prst="rect">
            <a:avLst/>
          </a:prstGeom>
          <a:noFill/>
        </p:spPr>
        <p:txBody>
          <a:bodyPr wrap="square" rtlCol="0">
            <a:spAutoFit/>
          </a:bodyPr>
          <a:lstStyle/>
          <a:p>
            <a:r>
              <a:rPr lang="fr-CH" sz="1100" dirty="0">
                <a:solidFill>
                  <a:schemeClr val="bg2">
                    <a:lumMod val="75000"/>
                  </a:schemeClr>
                </a:solidFill>
                <a:latin typeface="Calibri" pitchFamily="34" charset="0"/>
                <a:cs typeface="+mn-cs"/>
              </a:rPr>
              <a:t>Source : </a:t>
            </a:r>
            <a:r>
              <a:rPr lang="fr-CH" sz="1100" dirty="0" err="1">
                <a:solidFill>
                  <a:schemeClr val="bg2">
                    <a:lumMod val="75000"/>
                  </a:schemeClr>
                </a:solidFill>
                <a:latin typeface="Calibri" pitchFamily="34" charset="0"/>
                <a:cs typeface="+mn-cs"/>
              </a:rPr>
              <a:t>Renergia</a:t>
            </a:r>
            <a:endParaRPr lang="fr-CH" sz="1100" dirty="0">
              <a:solidFill>
                <a:schemeClr val="bg2">
                  <a:lumMod val="75000"/>
                </a:schemeClr>
              </a:solidFill>
              <a:latin typeface="Calibri" pitchFamily="34" charset="0"/>
              <a:cs typeface="+mn-cs"/>
            </a:endParaRPr>
          </a:p>
        </p:txBody>
      </p:sp>
      <p:sp>
        <p:nvSpPr>
          <p:cNvPr id="8" name="ZoneTexte 7">
            <a:extLst>
              <a:ext uri="{FF2B5EF4-FFF2-40B4-BE49-F238E27FC236}">
                <a16:creationId xmlns:a16="http://schemas.microsoft.com/office/drawing/2014/main" id="{B441FA6A-81FB-7ADA-BEE1-D45E2F955E8E}"/>
              </a:ext>
            </a:extLst>
          </p:cNvPr>
          <p:cNvSpPr txBox="1"/>
          <p:nvPr/>
        </p:nvSpPr>
        <p:spPr>
          <a:xfrm>
            <a:off x="9696400" y="6507458"/>
            <a:ext cx="2353567" cy="261610"/>
          </a:xfrm>
          <a:prstGeom prst="rect">
            <a:avLst/>
          </a:prstGeom>
          <a:noFill/>
        </p:spPr>
        <p:txBody>
          <a:bodyPr wrap="square" rtlCol="0">
            <a:spAutoFit/>
          </a:bodyPr>
          <a:lstStyle/>
          <a:p>
            <a:r>
              <a:rPr lang="fr-CH" sz="1100" dirty="0">
                <a:solidFill>
                  <a:schemeClr val="bg2">
                    <a:lumMod val="75000"/>
                  </a:schemeClr>
                </a:solidFill>
                <a:latin typeface="Calibri" pitchFamily="34" charset="0"/>
                <a:cs typeface="+mn-cs"/>
              </a:rPr>
              <a:t>Source : AGRO Energiezentrum </a:t>
            </a:r>
          </a:p>
        </p:txBody>
      </p:sp>
    </p:spTree>
    <p:extLst>
      <p:ext uri="{BB962C8B-B14F-4D97-AF65-F5344CB8AC3E}">
        <p14:creationId xmlns:p14="http://schemas.microsoft.com/office/powerpoint/2010/main" val="32527416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a:xfrm>
            <a:off x="623392" y="1081274"/>
            <a:ext cx="10682716" cy="5365909"/>
          </a:xfrm>
        </p:spPr>
        <p:txBody>
          <a:bodyPr/>
          <a:lstStyle/>
          <a:p>
            <a:pPr marL="0" indent="0">
              <a:buNone/>
            </a:pPr>
            <a:r>
              <a:rPr lang="de-CH" b="1" dirty="0">
                <a:solidFill>
                  <a:srgbClr val="92D050"/>
                </a:solidFill>
              </a:rPr>
              <a:t>Exemple de stockage souterrain d'Energie Wasser Bern ewb</a:t>
            </a:r>
          </a:p>
          <a:p>
            <a:r>
              <a:rPr lang="it-CH" dirty="0"/>
              <a:t>1 UVTD, 1 centrale de chauffage au bois, </a:t>
            </a:r>
          </a:p>
          <a:p>
            <a:pPr marL="0" indent="0">
              <a:buNone/>
            </a:pPr>
            <a:r>
              <a:rPr lang="it-CH" dirty="0"/>
              <a:t>      1 centrale à cycle combiné gaz/vapeur pour l'électricité et la chaleur</a:t>
            </a:r>
          </a:p>
          <a:p>
            <a:r>
              <a:rPr lang="it-CH" dirty="0"/>
              <a:t>1 réseau de chaleur, </a:t>
            </a:r>
            <a:r>
              <a:rPr lang="it-CH" dirty="0" err="1"/>
              <a:t>chaleur excédentaire </a:t>
            </a:r>
            <a:r>
              <a:rPr lang="it-CH" dirty="0"/>
              <a:t>en été</a:t>
            </a:r>
          </a:p>
          <a:p>
            <a:r>
              <a:rPr lang="it-CH" dirty="0" err="1"/>
              <a:t>Stockage </a:t>
            </a:r>
            <a:r>
              <a:rPr lang="it-CH" dirty="0"/>
              <a:t>de la chaleur (3-12 </a:t>
            </a:r>
            <a:r>
              <a:rPr lang="it-CH" sz="1000" dirty="0"/>
              <a:t>MWth</a:t>
            </a:r>
            <a:r>
              <a:rPr lang="it-CH" dirty="0"/>
              <a:t>) à (200 - 500m de </a:t>
            </a:r>
            <a:r>
              <a:rPr lang="it-CH" dirty="0" err="1"/>
              <a:t>profondeur</a:t>
            </a:r>
            <a:r>
              <a:rPr lang="it-CH" dirty="0"/>
              <a:t>)</a:t>
            </a:r>
          </a:p>
          <a:p>
            <a:r>
              <a:rPr lang="it-CH" dirty="0" err="1"/>
              <a:t>Cycles de charge </a:t>
            </a:r>
            <a:r>
              <a:rPr lang="it-CH" dirty="0"/>
              <a:t>en été et </a:t>
            </a:r>
            <a:r>
              <a:rPr lang="it-CH" dirty="0" err="1"/>
              <a:t>cycles de décharge </a:t>
            </a:r>
            <a:r>
              <a:rPr lang="it-CH" dirty="0"/>
              <a:t>en hiver</a:t>
            </a:r>
          </a:p>
          <a:p>
            <a:r>
              <a:rPr lang="it-CH" dirty="0"/>
              <a:t>Le projet n'en est </a:t>
            </a:r>
            <a:r>
              <a:rPr lang="it-CH" dirty="0" err="1"/>
              <a:t>qu'à ses débuts</a:t>
            </a:r>
            <a:endParaRPr lang="it-CH" dirty="0"/>
          </a:p>
          <a:p>
            <a:pPr marL="0" indent="0">
              <a:buNone/>
            </a:pPr>
            <a:r>
              <a:rPr lang="it-CH" dirty="0">
                <a:hlinkClick r:id="rId2"/>
              </a:rPr>
              <a:t>www.ewb.ch</a:t>
            </a:r>
            <a:endParaRPr lang="it-CH" dirty="0"/>
          </a:p>
          <a:p>
            <a:pPr marL="0" indent="0">
              <a:buNone/>
            </a:pPr>
            <a:endParaRPr lang="it-CH" dirty="0"/>
          </a:p>
          <a:p>
            <a:pPr marL="0" indent="0">
              <a:buNone/>
            </a:pPr>
            <a:r>
              <a:rPr lang="it-CH" b="1" dirty="0">
                <a:solidFill>
                  <a:srgbClr val="92D050"/>
                </a:solidFill>
              </a:rPr>
              <a:t>Exemple de champ de sondes géothermiques à Itschnach</a:t>
            </a:r>
          </a:p>
          <a:p>
            <a:r>
              <a:rPr lang="it-CH" dirty="0" err="1"/>
              <a:t>Chaleur résiduelle </a:t>
            </a:r>
            <a:r>
              <a:rPr lang="it-CH" dirty="0"/>
              <a:t>de la </a:t>
            </a:r>
            <a:r>
              <a:rPr lang="it-CH" dirty="0" err="1"/>
              <a:t>patinoire </a:t>
            </a:r>
            <a:r>
              <a:rPr lang="it-CH" dirty="0"/>
              <a:t>artificielle </a:t>
            </a:r>
          </a:p>
          <a:p>
            <a:r>
              <a:rPr lang="it-CH" dirty="0"/>
              <a:t>En été, </a:t>
            </a:r>
            <a:r>
              <a:rPr lang="it-CH" dirty="0" err="1"/>
              <a:t>dirigé vers le champ de sondes géothermiques</a:t>
            </a:r>
            <a:endParaRPr lang="it-CH" dirty="0"/>
          </a:p>
          <a:p>
            <a:r>
              <a:rPr lang="it-CH" dirty="0" err="1"/>
              <a:t>Utilisé </a:t>
            </a:r>
            <a:r>
              <a:rPr lang="it-CH" dirty="0"/>
              <a:t>en hiver pour le </a:t>
            </a:r>
            <a:r>
              <a:rPr lang="it-CH" dirty="0" err="1"/>
              <a:t>chauffage </a:t>
            </a:r>
            <a:r>
              <a:rPr lang="it-CH" dirty="0"/>
              <a:t>des </a:t>
            </a:r>
            <a:r>
              <a:rPr lang="it-CH" dirty="0" err="1"/>
              <a:t>bâtiments</a:t>
            </a:r>
            <a:endParaRPr lang="it-CH" dirty="0"/>
          </a:p>
          <a:p>
            <a:pPr marL="0" indent="0">
              <a:buNone/>
            </a:pPr>
            <a:r>
              <a:rPr lang="it-CH" dirty="0">
                <a:hlinkClick r:id="rId3"/>
              </a:rPr>
              <a:t>www.anex.ch</a:t>
            </a:r>
            <a:endParaRPr lang="it-CH" dirty="0"/>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p:txBody>
          <a:bodyPr/>
          <a:lstStyle/>
          <a:p>
            <a:r>
              <a:rPr lang="de-CH" dirty="0"/>
              <a:t>4.2 Stockage d'énergie thermique </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16</a:t>
            </a:fld>
            <a:endParaRPr lang="it-CH" sz="1400" dirty="0">
              <a:solidFill>
                <a:schemeClr val="bg2">
                  <a:lumMod val="75000"/>
                </a:schemeClr>
              </a:solidFill>
              <a:latin typeface="Calibri" pitchFamily="34" charset="0"/>
            </a:endParaRPr>
          </a:p>
        </p:txBody>
      </p:sp>
      <p:pic>
        <p:nvPicPr>
          <p:cNvPr id="4" name="Grafik 3">
            <a:extLst>
              <a:ext uri="{FF2B5EF4-FFF2-40B4-BE49-F238E27FC236}">
                <a16:creationId xmlns:a16="http://schemas.microsoft.com/office/drawing/2014/main" id="{C4E64875-A5A4-4006-3276-B3CCDE7A48A0}"/>
              </a:ext>
            </a:extLst>
          </p:cNvPr>
          <p:cNvPicPr>
            <a:picLocks noChangeAspect="1"/>
          </p:cNvPicPr>
          <p:nvPr/>
        </p:nvPicPr>
        <p:blipFill>
          <a:blip r:embed="rId4"/>
          <a:stretch>
            <a:fillRect/>
          </a:stretch>
        </p:blipFill>
        <p:spPr>
          <a:xfrm>
            <a:off x="8384972" y="1268760"/>
            <a:ext cx="3231505" cy="1825012"/>
          </a:xfrm>
          <a:prstGeom prst="rect">
            <a:avLst/>
          </a:prstGeom>
        </p:spPr>
      </p:pic>
      <p:pic>
        <p:nvPicPr>
          <p:cNvPr id="6" name="Image 5" descr="Heizen braucht viel Energie: Forscher plädiert für «Wärmewende»">
            <a:extLst>
              <a:ext uri="{FF2B5EF4-FFF2-40B4-BE49-F238E27FC236}">
                <a16:creationId xmlns:a16="http://schemas.microsoft.com/office/drawing/2014/main" id="{58ED06A4-D331-6436-9D30-C40A12F111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8345086" y="4221088"/>
            <a:ext cx="3203446" cy="1977548"/>
          </a:xfrm>
          <a:prstGeom prst="rect">
            <a:avLst/>
          </a:prstGeom>
          <a:noFill/>
          <a:ln w="3175">
            <a:solidFill>
              <a:schemeClr val="bg1">
                <a:lumMod val="50000"/>
              </a:schemeClr>
            </a:solidFill>
          </a:ln>
          <a:extLst>
            <a:ext uri="{53640926-AAD7-44D8-BBD7-CCE9431645EC}">
              <a14:shadowObscured xmlns:a14="http://schemas.microsoft.com/office/drawing/2010/main"/>
            </a:ext>
          </a:extLst>
        </p:spPr>
      </p:pic>
      <p:sp>
        <p:nvSpPr>
          <p:cNvPr id="7" name="ZoneTexte 6">
            <a:extLst>
              <a:ext uri="{FF2B5EF4-FFF2-40B4-BE49-F238E27FC236}">
                <a16:creationId xmlns:a16="http://schemas.microsoft.com/office/drawing/2014/main" id="{CC9B42C6-7EEF-B25C-E839-7AEF31C28D7A}"/>
              </a:ext>
            </a:extLst>
          </p:cNvPr>
          <p:cNvSpPr txBox="1"/>
          <p:nvPr/>
        </p:nvSpPr>
        <p:spPr>
          <a:xfrm>
            <a:off x="10534237" y="6198636"/>
            <a:ext cx="1584176" cy="261610"/>
          </a:xfrm>
          <a:prstGeom prst="rect">
            <a:avLst/>
          </a:prstGeom>
          <a:noFill/>
        </p:spPr>
        <p:txBody>
          <a:bodyPr wrap="square" rtlCol="0">
            <a:spAutoFit/>
          </a:bodyPr>
          <a:lstStyle/>
          <a:p>
            <a:r>
              <a:rPr lang="fr-CH" sz="1100" dirty="0">
                <a:solidFill>
                  <a:schemeClr val="bg2">
                    <a:lumMod val="75000"/>
                  </a:schemeClr>
                </a:solidFill>
                <a:latin typeface="Calibri" pitchFamily="34" charset="0"/>
                <a:cs typeface="+mn-cs"/>
              </a:rPr>
              <a:t>Source : </a:t>
            </a:r>
            <a:r>
              <a:rPr lang="fr-CH" sz="1100" dirty="0" err="1">
                <a:solidFill>
                  <a:schemeClr val="bg2">
                    <a:lumMod val="75000"/>
                  </a:schemeClr>
                </a:solidFill>
                <a:latin typeface="Calibri" pitchFamily="34" charset="0"/>
                <a:cs typeface="+mn-cs"/>
              </a:rPr>
              <a:t>Solites</a:t>
            </a:r>
            <a:endParaRPr lang="fr-CH" sz="1100" dirty="0">
              <a:solidFill>
                <a:schemeClr val="bg2">
                  <a:lumMod val="75000"/>
                </a:schemeClr>
              </a:solidFill>
              <a:latin typeface="Calibri" pitchFamily="34" charset="0"/>
              <a:cs typeface="+mn-cs"/>
            </a:endParaRPr>
          </a:p>
        </p:txBody>
      </p:sp>
      <p:sp>
        <p:nvSpPr>
          <p:cNvPr id="8" name="ZoneTexte 7">
            <a:extLst>
              <a:ext uri="{FF2B5EF4-FFF2-40B4-BE49-F238E27FC236}">
                <a16:creationId xmlns:a16="http://schemas.microsoft.com/office/drawing/2014/main" id="{23005B38-E55C-8AFF-FB6F-DF7AD7BBA21B}"/>
              </a:ext>
            </a:extLst>
          </p:cNvPr>
          <p:cNvSpPr txBox="1"/>
          <p:nvPr/>
        </p:nvSpPr>
        <p:spPr>
          <a:xfrm>
            <a:off x="10514020" y="3119614"/>
            <a:ext cx="1584176" cy="261610"/>
          </a:xfrm>
          <a:prstGeom prst="rect">
            <a:avLst/>
          </a:prstGeom>
          <a:noFill/>
        </p:spPr>
        <p:txBody>
          <a:bodyPr wrap="square" rtlCol="0">
            <a:spAutoFit/>
          </a:bodyPr>
          <a:lstStyle/>
          <a:p>
            <a:r>
              <a:rPr lang="fr-CH" sz="1100" dirty="0">
                <a:solidFill>
                  <a:schemeClr val="bg2">
                    <a:lumMod val="75000"/>
                  </a:schemeClr>
                </a:solidFill>
                <a:latin typeface="Calibri" pitchFamily="34" charset="0"/>
                <a:cs typeface="+mn-cs"/>
              </a:rPr>
              <a:t>Source : ewb</a:t>
            </a:r>
          </a:p>
        </p:txBody>
      </p:sp>
    </p:spTree>
    <p:extLst>
      <p:ext uri="{BB962C8B-B14F-4D97-AF65-F5344CB8AC3E}">
        <p14:creationId xmlns:p14="http://schemas.microsoft.com/office/powerpoint/2010/main" val="16079256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p:txBody>
          <a:bodyPr/>
          <a:lstStyle/>
          <a:p>
            <a:r>
              <a:rPr lang="de-CH" dirty="0"/>
              <a:t>Forte influence sur le réseau (température de départ, température de retour, consommation des pompes)</a:t>
            </a:r>
          </a:p>
          <a:p>
            <a:r>
              <a:rPr lang="de-CH" dirty="0"/>
              <a:t>Possibilités techniques disponibles</a:t>
            </a:r>
          </a:p>
          <a:p>
            <a:r>
              <a:rPr lang="de-CH" dirty="0"/>
              <a:t>Les </a:t>
            </a:r>
            <a:r>
              <a:rPr lang="de-CH" dirty="0" err="1"/>
              <a:t>obstacles</a:t>
            </a:r>
            <a:r>
              <a:rPr lang="de-CH" dirty="0"/>
              <a:t> </a:t>
            </a:r>
            <a:r>
              <a:rPr lang="de-CH" dirty="0" err="1"/>
              <a:t>sont</a:t>
            </a:r>
            <a:r>
              <a:rPr lang="de-CH" dirty="0"/>
              <a:t> avant </a:t>
            </a:r>
            <a:r>
              <a:rPr lang="de-CH" dirty="0" err="1"/>
              <a:t>tout</a:t>
            </a:r>
            <a:r>
              <a:rPr lang="de-CH" dirty="0"/>
              <a:t> </a:t>
            </a:r>
            <a:r>
              <a:rPr lang="de-CH" dirty="0" err="1"/>
              <a:t>organisationnels</a:t>
            </a:r>
            <a:endParaRPr lang="de-CH" dirty="0"/>
          </a:p>
          <a:p>
            <a:pPr lvl="1"/>
            <a:r>
              <a:rPr lang="de-CH" dirty="0"/>
              <a:t>Avantage du </a:t>
            </a:r>
            <a:r>
              <a:rPr lang="de-CH" dirty="0" err="1"/>
              <a:t>client</a:t>
            </a:r>
            <a:r>
              <a:rPr lang="de-CH" dirty="0"/>
              <a:t> de prendre des mesures ?</a:t>
            </a:r>
          </a:p>
          <a:p>
            <a:pPr lvl="1"/>
            <a:r>
              <a:rPr lang="de-CH" dirty="0"/>
              <a:t>Intérêt de l'exploitant à vendre moins de chaleur ? </a:t>
            </a:r>
            <a:br>
              <a:rPr lang="de-CH" dirty="0"/>
            </a:br>
            <a:endParaRPr lang="de-CH" b="1" dirty="0">
              <a:solidFill>
                <a:srgbClr val="92D050"/>
              </a:solidFill>
            </a:endParaRPr>
          </a:p>
          <a:p>
            <a:pPr marL="0" indent="0">
              <a:buNone/>
            </a:pPr>
            <a:r>
              <a:rPr lang="de-CH" b="1" dirty="0">
                <a:solidFill>
                  <a:srgbClr val="92D050"/>
                </a:solidFill>
              </a:rPr>
              <a:t>Mesures possibles</a:t>
            </a:r>
          </a:p>
          <a:p>
            <a:r>
              <a:rPr lang="it-CH" dirty="0" err="1"/>
              <a:t>Adaptation </a:t>
            </a:r>
            <a:r>
              <a:rPr lang="it-CH" dirty="0"/>
              <a:t>à la </a:t>
            </a:r>
            <a:r>
              <a:rPr lang="it-CH" dirty="0" err="1"/>
              <a:t>tarification </a:t>
            </a:r>
            <a:r>
              <a:rPr lang="it-CH" dirty="0"/>
              <a:t>(</a:t>
            </a:r>
            <a:r>
              <a:rPr lang="it-CH" dirty="0" err="1"/>
              <a:t>p. ex</a:t>
            </a:r>
            <a:r>
              <a:rPr lang="it-CH" dirty="0"/>
              <a:t>. </a:t>
            </a:r>
            <a:r>
              <a:rPr lang="it-CH" dirty="0" err="1"/>
              <a:t>incitation </a:t>
            </a:r>
            <a:r>
              <a:rPr lang="it-CH" dirty="0"/>
              <a:t>à </a:t>
            </a:r>
            <a:r>
              <a:rPr lang="it-CH" dirty="0" err="1"/>
              <a:t>limiter </a:t>
            </a:r>
            <a:r>
              <a:rPr lang="it-CH" dirty="0"/>
              <a:t>la </a:t>
            </a:r>
            <a:r>
              <a:rPr lang="it-CH" dirty="0" err="1"/>
              <a:t>température de retour</a:t>
            </a:r>
            <a:r>
              <a:rPr lang="it-CH" dirty="0"/>
              <a:t>, </a:t>
            </a:r>
            <a:r>
              <a:rPr lang="it-CH" dirty="0" err="1"/>
              <a:t>Zurich</a:t>
            </a:r>
            <a:r>
              <a:rPr lang="it-CH" dirty="0"/>
              <a:t>)</a:t>
            </a:r>
          </a:p>
          <a:p>
            <a:r>
              <a:rPr lang="it-CH" dirty="0" err="1"/>
              <a:t>Modification </a:t>
            </a:r>
            <a:r>
              <a:rPr lang="it-CH" dirty="0"/>
              <a:t>de la </a:t>
            </a:r>
            <a:r>
              <a:rPr lang="it-CH" dirty="0" err="1"/>
              <a:t>limite de puissance</a:t>
            </a:r>
            <a:endParaRPr lang="it-CH" dirty="0"/>
          </a:p>
          <a:p>
            <a:r>
              <a:rPr lang="it-CH" dirty="0" err="1"/>
              <a:t>Structures coopératives </a:t>
            </a:r>
            <a:r>
              <a:rPr lang="it-CH" dirty="0"/>
              <a:t>(</a:t>
            </a:r>
            <a:r>
              <a:rPr lang="it-CH" dirty="0" err="1"/>
              <a:t>participation des clients de la chaleur</a:t>
            </a:r>
            <a:r>
              <a:rPr lang="it-CH" dirty="0"/>
              <a:t>)</a:t>
            </a:r>
          </a:p>
          <a:p>
            <a:endParaRPr lang="it-CH" dirty="0"/>
          </a:p>
          <a:p>
            <a:pPr marL="0" indent="0">
              <a:buNone/>
            </a:pPr>
            <a:r>
              <a:rPr lang="it-CH" b="1" dirty="0">
                <a:solidFill>
                  <a:srgbClr val="92D050"/>
                </a:solidFill>
              </a:rPr>
              <a:t>Exemple de </a:t>
            </a:r>
            <a:r>
              <a:rPr lang="it-CH" b="1" dirty="0" err="1">
                <a:solidFill>
                  <a:srgbClr val="92D050"/>
                </a:solidFill>
              </a:rPr>
              <a:t>gestion des pics de consommation </a:t>
            </a:r>
            <a:r>
              <a:rPr lang="it-CH" b="1" dirty="0">
                <a:solidFill>
                  <a:srgbClr val="92D050"/>
                </a:solidFill>
              </a:rPr>
              <a:t>ECCO2 Solutions</a:t>
            </a:r>
          </a:p>
          <a:p>
            <a:pPr marL="0" indent="0">
              <a:buNone/>
            </a:pPr>
            <a:r>
              <a:rPr lang="de-DE" dirty="0"/>
              <a:t>Optimisation de la régulation du chauffage existant sur la base des données de prévisions météorologiques et des températures intérieures. La gestion des pics de consommation est possible. </a:t>
            </a:r>
          </a:p>
          <a:p>
            <a:pPr marL="0" indent="0">
              <a:buNone/>
            </a:pPr>
            <a:r>
              <a:rPr lang="it-CH" dirty="0">
                <a:solidFill>
                  <a:schemeClr val="tx1"/>
                </a:solidFill>
                <a:hlinkClick r:id="rId2"/>
              </a:rPr>
              <a:t>Lien vers la présentation </a:t>
            </a:r>
            <a:endParaRPr lang="it-CH" dirty="0">
              <a:solidFill>
                <a:schemeClr val="tx1"/>
              </a:solidFill>
            </a:endParaRPr>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p:txBody>
          <a:bodyPr/>
          <a:lstStyle/>
          <a:p>
            <a:r>
              <a:rPr lang="de-CH" dirty="0"/>
              <a:t>4.3 Optimisation côté client</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17</a:t>
            </a:fld>
            <a:endParaRPr lang="it-CH" sz="1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9313533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8CC8199-6C4B-4846-B614-85EAD724421E}"/>
              </a:ext>
            </a:extLst>
          </p:cNvPr>
          <p:cNvSpPr>
            <a:spLocks noGrp="1"/>
          </p:cNvSpPr>
          <p:nvPr>
            <p:ph sz="half" idx="2"/>
          </p:nvPr>
        </p:nvSpPr>
        <p:spPr/>
        <p:txBody>
          <a:bodyPr/>
          <a:lstStyle/>
          <a:p>
            <a:endParaRPr lang="de-CH" dirty="0"/>
          </a:p>
          <a:p>
            <a:r>
              <a:rPr lang="de-CH" dirty="0" err="1"/>
              <a:t>Méthodologie</a:t>
            </a:r>
            <a:r>
              <a:rPr lang="de-CH" dirty="0"/>
              <a:t> disponible </a:t>
            </a:r>
            <a:r>
              <a:rPr lang="de-CH" dirty="0" err="1"/>
              <a:t>pour</a:t>
            </a:r>
            <a:r>
              <a:rPr lang="de-CH" dirty="0"/>
              <a:t> </a:t>
            </a:r>
            <a:r>
              <a:rPr lang="de-CH" dirty="0" err="1"/>
              <a:t>sélectionner</a:t>
            </a:r>
            <a:r>
              <a:rPr lang="de-CH" dirty="0"/>
              <a:t> </a:t>
            </a:r>
            <a:r>
              <a:rPr lang="de-CH" dirty="0" err="1"/>
              <a:t>les</a:t>
            </a:r>
            <a:r>
              <a:rPr lang="de-CH" dirty="0"/>
              <a:t> </a:t>
            </a:r>
            <a:r>
              <a:rPr lang="de-CH" dirty="0" err="1"/>
              <a:t>clients</a:t>
            </a:r>
            <a:r>
              <a:rPr lang="de-CH" dirty="0"/>
              <a:t> </a:t>
            </a:r>
            <a:r>
              <a:rPr lang="de-CH" dirty="0" err="1"/>
              <a:t>les</a:t>
            </a:r>
            <a:r>
              <a:rPr lang="de-CH" dirty="0"/>
              <a:t> plus </a:t>
            </a:r>
            <a:r>
              <a:rPr lang="de-CH" dirty="0" err="1"/>
              <a:t>péjorants</a:t>
            </a:r>
            <a:r>
              <a:rPr lang="de-CH" dirty="0"/>
              <a:t> et </a:t>
            </a:r>
            <a:r>
              <a:rPr lang="de-CH" dirty="0" err="1"/>
              <a:t>ainsi</a:t>
            </a:r>
            <a:r>
              <a:rPr lang="de-CH" dirty="0"/>
              <a:t> </a:t>
            </a:r>
            <a:r>
              <a:rPr lang="de-CH" dirty="0" err="1"/>
              <a:t>réduire</a:t>
            </a:r>
            <a:r>
              <a:rPr lang="de-CH" dirty="0"/>
              <a:t> </a:t>
            </a:r>
            <a:r>
              <a:rPr lang="de-CH" dirty="0" err="1"/>
              <a:t>efficacement</a:t>
            </a:r>
            <a:r>
              <a:rPr lang="de-CH" dirty="0"/>
              <a:t> </a:t>
            </a:r>
            <a:r>
              <a:rPr lang="de-CH" dirty="0" err="1"/>
              <a:t>les</a:t>
            </a:r>
            <a:r>
              <a:rPr lang="de-CH" dirty="0"/>
              <a:t> </a:t>
            </a:r>
            <a:r>
              <a:rPr lang="de-CH" dirty="0" err="1"/>
              <a:t>températures</a:t>
            </a:r>
            <a:r>
              <a:rPr lang="de-CH" dirty="0"/>
              <a:t> </a:t>
            </a:r>
            <a:r>
              <a:rPr lang="de-CH" dirty="0" err="1"/>
              <a:t>sur</a:t>
            </a:r>
            <a:r>
              <a:rPr lang="de-CH" dirty="0"/>
              <a:t> </a:t>
            </a:r>
            <a:r>
              <a:rPr lang="de-CH" dirty="0" err="1"/>
              <a:t>tout</a:t>
            </a:r>
            <a:r>
              <a:rPr lang="de-CH" dirty="0"/>
              <a:t> le </a:t>
            </a:r>
            <a:r>
              <a:rPr lang="de-CH" dirty="0" err="1"/>
              <a:t>réseau</a:t>
            </a:r>
            <a:endParaRPr lang="de-CH" dirty="0"/>
          </a:p>
          <a:p>
            <a:r>
              <a:rPr lang="de-CH" dirty="0" err="1"/>
              <a:t>Un</a:t>
            </a:r>
            <a:r>
              <a:rPr lang="de-CH" dirty="0"/>
              <a:t> grand potentiel d'économies d'énergie</a:t>
            </a:r>
          </a:p>
          <a:p>
            <a:r>
              <a:rPr lang="de-CH" dirty="0"/>
              <a:t>Surtout intéressant pour des températures de départ de plus de 110°C </a:t>
            </a:r>
          </a:p>
          <a:p>
            <a:r>
              <a:rPr lang="de-CH" dirty="0"/>
              <a:t>Tenir compte des besoins en </a:t>
            </a:r>
            <a:r>
              <a:rPr lang="de-CH" dirty="0" err="1"/>
              <a:t>électricité</a:t>
            </a:r>
            <a:r>
              <a:rPr lang="de-CH" dirty="0"/>
              <a:t> de la pompe et de la limite de charge des conduites</a:t>
            </a:r>
          </a:p>
          <a:p>
            <a:r>
              <a:rPr lang="de-CH" dirty="0"/>
              <a:t>Une surveillance régulière est importante</a:t>
            </a:r>
          </a:p>
          <a:p>
            <a:r>
              <a:rPr lang="de-CH" dirty="0"/>
              <a:t>Le </a:t>
            </a:r>
            <a:r>
              <a:rPr lang="de-CH" dirty="0" err="1"/>
              <a:t>manuel</a:t>
            </a:r>
            <a:r>
              <a:rPr lang="de-CH" dirty="0"/>
              <a:t> de planification QM </a:t>
            </a:r>
            <a:r>
              <a:rPr lang="de-CH" dirty="0" err="1"/>
              <a:t>Chauffage</a:t>
            </a:r>
            <a:r>
              <a:rPr lang="de-CH" dirty="0"/>
              <a:t> à </a:t>
            </a:r>
            <a:r>
              <a:rPr lang="de-CH" dirty="0" err="1"/>
              <a:t>distance</a:t>
            </a:r>
            <a:r>
              <a:rPr lang="de-CH" dirty="0"/>
              <a:t> : </a:t>
            </a:r>
            <a:r>
              <a:rPr lang="de-CH" dirty="0">
                <a:hlinkClick r:id="rId2"/>
              </a:rPr>
              <a:t>www.verenum.ch</a:t>
            </a:r>
            <a:r>
              <a:rPr lang="de-CH" dirty="0"/>
              <a:t> </a:t>
            </a:r>
          </a:p>
          <a:p>
            <a:endParaRPr lang="de-CH" dirty="0"/>
          </a:p>
          <a:p>
            <a:pPr marL="0" indent="0">
              <a:buNone/>
            </a:pPr>
            <a:r>
              <a:rPr lang="de-CH" b="1" dirty="0">
                <a:solidFill>
                  <a:srgbClr val="92D050"/>
                </a:solidFill>
              </a:rPr>
              <a:t>Exemple de l'Université de Genève </a:t>
            </a:r>
          </a:p>
          <a:p>
            <a:pPr marL="0" indent="0">
              <a:buNone/>
            </a:pPr>
            <a:r>
              <a:rPr lang="de-CH" dirty="0"/>
              <a:t>L'optimisation des 20 sous-stations permet d'éviter 80% du volume excessif transporté sur le réseau.</a:t>
            </a:r>
          </a:p>
          <a:p>
            <a:pPr marL="0" indent="0">
              <a:buNone/>
            </a:pPr>
            <a:r>
              <a:rPr lang="de-CH" dirty="0">
                <a:solidFill>
                  <a:schemeClr val="tx1"/>
                </a:solidFill>
                <a:hlinkClick r:id="rId3"/>
              </a:rPr>
              <a:t>Lien </a:t>
            </a:r>
            <a:r>
              <a:rPr lang="de-CH" dirty="0" err="1">
                <a:solidFill>
                  <a:schemeClr val="tx1"/>
                </a:solidFill>
                <a:hlinkClick r:id="rId3"/>
              </a:rPr>
              <a:t>vers</a:t>
            </a:r>
            <a:r>
              <a:rPr lang="de-CH" dirty="0">
                <a:solidFill>
                  <a:schemeClr val="tx1"/>
                </a:solidFill>
                <a:hlinkClick r:id="rId3"/>
              </a:rPr>
              <a:t> la </a:t>
            </a:r>
            <a:r>
              <a:rPr lang="de-CH" dirty="0" err="1">
                <a:solidFill>
                  <a:schemeClr val="tx1"/>
                </a:solidFill>
                <a:hlinkClick r:id="rId3"/>
              </a:rPr>
              <a:t>présentation</a:t>
            </a:r>
            <a:r>
              <a:rPr lang="de-CH" dirty="0">
                <a:solidFill>
                  <a:schemeClr val="tx1"/>
                </a:solidFill>
                <a:hlinkClick r:id="rId3"/>
              </a:rPr>
              <a:t> </a:t>
            </a:r>
            <a:endParaRPr lang="de-CH" dirty="0">
              <a:solidFill>
                <a:schemeClr val="tx1"/>
              </a:solidFill>
            </a:endParaRPr>
          </a:p>
        </p:txBody>
      </p:sp>
      <p:sp>
        <p:nvSpPr>
          <p:cNvPr id="3" name="Textplatzhalter 2">
            <a:extLst>
              <a:ext uri="{FF2B5EF4-FFF2-40B4-BE49-F238E27FC236}">
                <a16:creationId xmlns:a16="http://schemas.microsoft.com/office/drawing/2014/main" id="{C997582D-5338-5402-CB9C-F9DCB8DEB363}"/>
              </a:ext>
            </a:extLst>
          </p:cNvPr>
          <p:cNvSpPr>
            <a:spLocks noGrp="1"/>
          </p:cNvSpPr>
          <p:nvPr>
            <p:ph type="body" sz="quarter" idx="13"/>
          </p:nvPr>
        </p:nvSpPr>
        <p:spPr/>
        <p:txBody>
          <a:bodyPr/>
          <a:lstStyle/>
          <a:p>
            <a:r>
              <a:rPr lang="de-CH" dirty="0"/>
              <a:t>4.4 Abaissement des températures</a:t>
            </a:r>
            <a:endParaRPr lang="it-CH" dirty="0"/>
          </a:p>
        </p:txBody>
      </p:sp>
    </p:spTree>
    <p:extLst>
      <p:ext uri="{BB962C8B-B14F-4D97-AF65-F5344CB8AC3E}">
        <p14:creationId xmlns:p14="http://schemas.microsoft.com/office/powerpoint/2010/main" val="22930911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D99E64F-5B3E-5568-A075-4892DB7F075F}"/>
              </a:ext>
            </a:extLst>
          </p:cNvPr>
          <p:cNvPicPr>
            <a:picLocks noChangeAspect="1"/>
          </p:cNvPicPr>
          <p:nvPr/>
        </p:nvPicPr>
        <p:blipFill>
          <a:blip r:embed="rId3"/>
          <a:stretch>
            <a:fillRect/>
          </a:stretch>
        </p:blipFill>
        <p:spPr>
          <a:xfrm>
            <a:off x="9239611" y="28997"/>
            <a:ext cx="2952390" cy="1007819"/>
          </a:xfrm>
          <a:prstGeom prst="rect">
            <a:avLst/>
          </a:prstGeom>
        </p:spPr>
      </p:pic>
      <p:sp>
        <p:nvSpPr>
          <p:cNvPr id="3" name="Titel 2">
            <a:extLst>
              <a:ext uri="{FF2B5EF4-FFF2-40B4-BE49-F238E27FC236}">
                <a16:creationId xmlns:a16="http://schemas.microsoft.com/office/drawing/2014/main" id="{9135DD11-D8AD-333C-B976-5797FABCC49D}"/>
              </a:ext>
            </a:extLst>
          </p:cNvPr>
          <p:cNvSpPr>
            <a:spLocks noGrp="1"/>
          </p:cNvSpPr>
          <p:nvPr>
            <p:ph type="ctrTitle" idx="4294967295"/>
          </p:nvPr>
        </p:nvSpPr>
        <p:spPr>
          <a:xfrm>
            <a:off x="3719736" y="2816932"/>
            <a:ext cx="7200800" cy="1224136"/>
          </a:xfrm>
          <a:prstGeom prst="rect">
            <a:avLst/>
          </a:prstGeom>
        </p:spPr>
        <p:txBody>
          <a:bodyPr/>
          <a:lstStyle/>
          <a:p>
            <a:r>
              <a:rPr lang="de-DE" dirty="0">
                <a:solidFill>
                  <a:schemeClr val="bg2">
                    <a:lumMod val="75000"/>
                  </a:schemeClr>
                </a:solidFill>
              </a:rPr>
              <a:t>Chaleur résiduelle et énergies renouvelables</a:t>
            </a:r>
            <a:br>
              <a:rPr lang="de-DE" dirty="0">
                <a:solidFill>
                  <a:schemeClr val="bg2">
                    <a:lumMod val="75000"/>
                  </a:schemeClr>
                </a:solidFill>
              </a:rPr>
            </a:br>
            <a:br>
              <a:rPr lang="de-DE" sz="1200" dirty="0">
                <a:solidFill>
                  <a:schemeClr val="bg2">
                    <a:lumMod val="75000"/>
                  </a:schemeClr>
                </a:solidFill>
              </a:rPr>
            </a:br>
            <a:br>
              <a:rPr lang="de-DE" dirty="0">
                <a:solidFill>
                  <a:schemeClr val="bg2">
                    <a:lumMod val="75000"/>
                  </a:schemeClr>
                </a:solidFill>
              </a:rPr>
            </a:br>
            <a:endParaRPr lang="it-CH" sz="1400" dirty="0">
              <a:solidFill>
                <a:schemeClr val="bg2">
                  <a:lumMod val="75000"/>
                </a:schemeClr>
              </a:solidFill>
            </a:endParaRPr>
          </a:p>
        </p:txBody>
      </p:sp>
      <p:pic>
        <p:nvPicPr>
          <p:cNvPr id="8" name="Grafik 7">
            <a:extLst>
              <a:ext uri="{FF2B5EF4-FFF2-40B4-BE49-F238E27FC236}">
                <a16:creationId xmlns:a16="http://schemas.microsoft.com/office/drawing/2014/main" id="{0A5865F7-29B7-E373-3394-801EB418F0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0108" y="189288"/>
            <a:ext cx="2399503" cy="687236"/>
          </a:xfrm>
          <a:prstGeom prst="rect">
            <a:avLst/>
          </a:prstGeom>
        </p:spPr>
      </p:pic>
    </p:spTree>
    <p:extLst>
      <p:ext uri="{BB962C8B-B14F-4D97-AF65-F5344CB8AC3E}">
        <p14:creationId xmlns:p14="http://schemas.microsoft.com/office/powerpoint/2010/main" val="11968012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F1C5192-0FA8-3050-0903-8C7F6917EECF}"/>
              </a:ext>
            </a:extLst>
          </p:cNvPr>
          <p:cNvSpPr>
            <a:spLocks noGrp="1"/>
          </p:cNvSpPr>
          <p:nvPr>
            <p:ph sz="half" idx="2"/>
          </p:nvPr>
        </p:nvSpPr>
        <p:spPr/>
        <p:txBody>
          <a:bodyPr/>
          <a:lstStyle/>
          <a:p>
            <a:endParaRPr lang="fr-CH" dirty="0"/>
          </a:p>
          <a:p>
            <a:endParaRPr lang="fr-CH" dirty="0"/>
          </a:p>
          <a:p>
            <a:endParaRPr lang="fr-CH" dirty="0"/>
          </a:p>
          <a:p>
            <a:endParaRPr lang="fr-CH" dirty="0"/>
          </a:p>
          <a:p>
            <a:endParaRPr lang="fr-CH" dirty="0"/>
          </a:p>
          <a:p>
            <a:endParaRPr lang="fr-CH" dirty="0"/>
          </a:p>
          <a:p>
            <a:endParaRPr lang="fr-CH" dirty="0"/>
          </a:p>
          <a:p>
            <a:endParaRPr lang="fr-CH" dirty="0"/>
          </a:p>
          <a:p>
            <a:endParaRPr lang="fr-CH" dirty="0"/>
          </a:p>
          <a:p>
            <a:pPr marL="0" indent="0">
              <a:buNone/>
            </a:pPr>
            <a:endParaRPr lang="fr-CH" dirty="0"/>
          </a:p>
          <a:p>
            <a:pPr marL="0" indent="0">
              <a:buNone/>
            </a:pPr>
            <a:endParaRPr lang="fr-CH" i="1" dirty="0"/>
          </a:p>
          <a:p>
            <a:pPr marL="0" indent="0">
              <a:buNone/>
            </a:pPr>
            <a:r>
              <a:rPr lang="fr-CH" i="1" dirty="0" err="1"/>
              <a:t>Cette présentation a été préparée grâce </a:t>
            </a:r>
            <a:r>
              <a:rPr lang="fr-CH" i="1" dirty="0"/>
              <a:t>au </a:t>
            </a:r>
            <a:r>
              <a:rPr lang="fr-CH" i="1" dirty="0" err="1"/>
              <a:t>soutien </a:t>
            </a:r>
            <a:r>
              <a:rPr lang="fr-CH" i="1" dirty="0"/>
              <a:t>de l'UE. Elle est basée sur le </a:t>
            </a:r>
            <a:r>
              <a:rPr lang="fr-CH" i="1" dirty="0">
                <a:hlinkClick r:id="rId2"/>
              </a:rPr>
              <a:t>guide des réseaux thermiques sans émissions</a:t>
            </a:r>
            <a:r>
              <a:rPr lang="fr-CH" i="1" dirty="0"/>
              <a:t> et peut être réutilisée par des tiers.  </a:t>
            </a:r>
          </a:p>
        </p:txBody>
      </p:sp>
      <p:sp>
        <p:nvSpPr>
          <p:cNvPr id="3" name="Espace réservé du texte 2">
            <a:extLst>
              <a:ext uri="{FF2B5EF4-FFF2-40B4-BE49-F238E27FC236}">
                <a16:creationId xmlns:a16="http://schemas.microsoft.com/office/drawing/2014/main" id="{F57DC86F-E954-B742-B00E-C514FAC0E04F}"/>
              </a:ext>
            </a:extLst>
          </p:cNvPr>
          <p:cNvSpPr>
            <a:spLocks noGrp="1"/>
          </p:cNvSpPr>
          <p:nvPr>
            <p:ph type="body" sz="quarter" idx="13"/>
          </p:nvPr>
        </p:nvSpPr>
        <p:spPr/>
        <p:txBody>
          <a:bodyPr/>
          <a:lstStyle/>
          <a:p>
            <a:r>
              <a:rPr lang="fr-CH" dirty="0"/>
              <a:t>Le projet RES-DHC</a:t>
            </a:r>
          </a:p>
        </p:txBody>
      </p:sp>
      <p:pic>
        <p:nvPicPr>
          <p:cNvPr id="4" name="Image 3">
            <a:extLst>
              <a:ext uri="{FF2B5EF4-FFF2-40B4-BE49-F238E27FC236}">
                <a16:creationId xmlns:a16="http://schemas.microsoft.com/office/drawing/2014/main" id="{EA07D569-42F1-48C2-966D-433BEE6A0A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214" y="1412776"/>
            <a:ext cx="3445938" cy="2855662"/>
          </a:xfrm>
          <a:prstGeom prst="rect">
            <a:avLst/>
          </a:prstGeom>
        </p:spPr>
      </p:pic>
      <p:sp>
        <p:nvSpPr>
          <p:cNvPr id="8" name="ZoneTexte 7">
            <a:extLst>
              <a:ext uri="{FF2B5EF4-FFF2-40B4-BE49-F238E27FC236}">
                <a16:creationId xmlns:a16="http://schemas.microsoft.com/office/drawing/2014/main" id="{29C92A32-6C64-E5F6-370D-4A2E9339186A}"/>
              </a:ext>
            </a:extLst>
          </p:cNvPr>
          <p:cNvSpPr txBox="1"/>
          <p:nvPr/>
        </p:nvSpPr>
        <p:spPr>
          <a:xfrm>
            <a:off x="4063197" y="1336752"/>
            <a:ext cx="7128866" cy="3693319"/>
          </a:xfrm>
          <a:prstGeom prst="rect">
            <a:avLst/>
          </a:prstGeom>
          <a:noFill/>
        </p:spPr>
        <p:txBody>
          <a:bodyPr wrap="square">
            <a:spAutoFit/>
          </a:bodyPr>
          <a:lstStyle/>
          <a:p>
            <a:pPr marL="0" indent="0">
              <a:buNone/>
            </a:pPr>
            <a:r>
              <a:rPr lang="fr-FR" b="1" dirty="0">
                <a:solidFill>
                  <a:srgbClr val="F39400"/>
                </a:solidFill>
              </a:rPr>
              <a:t>RES-DHC = </a:t>
            </a:r>
            <a:r>
              <a:rPr lang="fr-FR" b="1" dirty="0" err="1">
                <a:solidFill>
                  <a:srgbClr val="F39400"/>
                </a:solidFill>
              </a:rPr>
              <a:t>renewable</a:t>
            </a:r>
            <a:r>
              <a:rPr lang="fr-FR" b="1" dirty="0">
                <a:solidFill>
                  <a:srgbClr val="F39400"/>
                </a:solidFill>
              </a:rPr>
              <a:t> </a:t>
            </a:r>
            <a:r>
              <a:rPr lang="fr-FR" b="1" dirty="0" err="1">
                <a:solidFill>
                  <a:srgbClr val="F39400"/>
                </a:solidFill>
              </a:rPr>
              <a:t>energies</a:t>
            </a:r>
            <a:r>
              <a:rPr lang="fr-FR" b="1" dirty="0">
                <a:solidFill>
                  <a:srgbClr val="F39400"/>
                </a:solidFill>
              </a:rPr>
              <a:t> in district </a:t>
            </a:r>
            <a:r>
              <a:rPr lang="fr-FR" b="1" dirty="0" err="1">
                <a:solidFill>
                  <a:srgbClr val="F39400"/>
                </a:solidFill>
              </a:rPr>
              <a:t>heating</a:t>
            </a:r>
            <a:r>
              <a:rPr lang="fr-FR" b="1" dirty="0">
                <a:solidFill>
                  <a:srgbClr val="F39400"/>
                </a:solidFill>
              </a:rPr>
              <a:t> and </a:t>
            </a:r>
            <a:r>
              <a:rPr lang="fr-FR" b="1" dirty="0" err="1">
                <a:solidFill>
                  <a:srgbClr val="F39400"/>
                </a:solidFill>
              </a:rPr>
              <a:t>cooling</a:t>
            </a:r>
            <a:endParaRPr lang="fr-FR" b="1" dirty="0">
              <a:solidFill>
                <a:srgbClr val="F39400"/>
              </a:solidFill>
            </a:endParaRPr>
          </a:p>
          <a:p>
            <a:pPr marL="0" indent="0">
              <a:buNone/>
            </a:pPr>
            <a:r>
              <a:rPr lang="fr-FR" dirty="0"/>
              <a:t> </a:t>
            </a:r>
          </a:p>
          <a:p>
            <a:r>
              <a:rPr lang="de-CH" b="1" dirty="0"/>
              <a:t>Développement du marché </a:t>
            </a:r>
            <a:r>
              <a:rPr lang="de-CH" dirty="0"/>
              <a:t>en coopération avec 6 pays européens (2019-2023) </a:t>
            </a:r>
          </a:p>
          <a:p>
            <a:endParaRPr lang="de-CH" dirty="0"/>
          </a:p>
          <a:p>
            <a:pPr marL="285750" indent="-285750">
              <a:buFont typeface="Arial" panose="020B0604020202020204" pitchFamily="34" charset="0"/>
              <a:buChar char="•"/>
            </a:pPr>
            <a:r>
              <a:rPr lang="de-CH" dirty="0"/>
              <a:t>Analyse de la situation de départ </a:t>
            </a:r>
          </a:p>
          <a:p>
            <a:pPr marL="285750" indent="-285750">
              <a:buFont typeface="Arial" panose="020B0604020202020204" pitchFamily="34" charset="0"/>
              <a:buChar char="•"/>
            </a:pPr>
            <a:r>
              <a:rPr lang="de-CH" dirty="0" err="1"/>
              <a:t>Mesures</a:t>
            </a:r>
            <a:r>
              <a:rPr lang="de-CH" dirty="0"/>
              <a:t> pour surmonter les obstacles</a:t>
            </a:r>
          </a:p>
          <a:p>
            <a:pPr marL="285750" indent="-285750">
              <a:buFont typeface="Arial" panose="020B0604020202020204" pitchFamily="34" charset="0"/>
              <a:buChar char="•"/>
            </a:pPr>
            <a:r>
              <a:rPr lang="de-CH" dirty="0"/>
              <a:t>Partage d'expériences</a:t>
            </a:r>
          </a:p>
          <a:p>
            <a:pPr marL="285750" indent="-285750">
              <a:buFont typeface="Arial" panose="020B0604020202020204" pitchFamily="34" charset="0"/>
              <a:buChar char="•"/>
            </a:pPr>
            <a:endParaRPr lang="de-CH" dirty="0"/>
          </a:p>
          <a:p>
            <a:r>
              <a:rPr lang="de-CH" dirty="0">
                <a:solidFill>
                  <a:srgbClr val="4BB5B5"/>
                </a:solidFill>
                <a:hlinkClick r:id="rId4">
                  <a:extLst>
                    <a:ext uri="{A12FA001-AC4F-418D-AE19-62706E023703}">
                      <ahyp:hlinkClr xmlns:ahyp="http://schemas.microsoft.com/office/drawing/2018/hyperlinkcolor" val="tx"/>
                    </a:ext>
                  </a:extLst>
                </a:hlinkClick>
              </a:rPr>
              <a:t>www.res-dhc.com</a:t>
            </a:r>
            <a:endParaRPr lang="de-CH" dirty="0">
              <a:solidFill>
                <a:srgbClr val="4BB5B5"/>
              </a:solidFill>
            </a:endParaRPr>
          </a:p>
          <a:p>
            <a:r>
              <a:rPr lang="de-CH" dirty="0">
                <a:solidFill>
                  <a:srgbClr val="4BB5B5"/>
                </a:solidFill>
                <a:hlinkClick r:id="rId5">
                  <a:extLst>
                    <a:ext uri="{A12FA001-AC4F-418D-AE19-62706E023703}">
                      <ahyp:hlinkClr xmlns:ahyp="http://schemas.microsoft.com/office/drawing/2018/hyperlinkcolor" val="tx"/>
                    </a:ext>
                  </a:extLst>
                </a:hlinkClick>
              </a:rPr>
              <a:t>RES-DHC </a:t>
            </a:r>
            <a:r>
              <a:rPr lang="de-CH" dirty="0" err="1">
                <a:solidFill>
                  <a:srgbClr val="4BB5B5"/>
                </a:solidFill>
                <a:hlinkClick r:id="rId5">
                  <a:extLst>
                    <a:ext uri="{A12FA001-AC4F-418D-AE19-62706E023703}">
                      <ahyp:hlinkClr xmlns:ahyp="http://schemas.microsoft.com/office/drawing/2018/hyperlinkcolor" val="tx"/>
                    </a:ext>
                  </a:extLst>
                </a:hlinkClick>
              </a:rPr>
              <a:t>sur </a:t>
            </a:r>
            <a:r>
              <a:rPr lang="de-CH" dirty="0">
                <a:solidFill>
                  <a:srgbClr val="4BB5B5"/>
                </a:solidFill>
                <a:hlinkClick r:id="rId5">
                  <a:extLst>
                    <a:ext uri="{A12FA001-AC4F-418D-AE19-62706E023703}">
                      <ahyp:hlinkClr xmlns:ahyp="http://schemas.microsoft.com/office/drawing/2018/hyperlinkcolor" val="tx"/>
                    </a:ext>
                  </a:extLst>
                </a:hlinkClick>
              </a:rPr>
              <a:t>LinkedIn</a:t>
            </a:r>
            <a:endParaRPr lang="de-CH" dirty="0">
              <a:solidFill>
                <a:srgbClr val="4BB5B5"/>
              </a:solidFill>
            </a:endParaRPr>
          </a:p>
          <a:p>
            <a:endParaRPr lang="de-CH" dirty="0"/>
          </a:p>
          <a:p>
            <a:pPr marL="285750" indent="-285750">
              <a:buFont typeface="Arial" panose="020B0604020202020204" pitchFamily="34" charset="0"/>
              <a:buChar char="•"/>
            </a:pPr>
            <a:endParaRPr lang="de-CH" dirty="0"/>
          </a:p>
        </p:txBody>
      </p:sp>
    </p:spTree>
    <p:extLst>
      <p:ext uri="{BB962C8B-B14F-4D97-AF65-F5344CB8AC3E}">
        <p14:creationId xmlns:p14="http://schemas.microsoft.com/office/powerpoint/2010/main" val="223214337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a:xfrm>
            <a:off x="623392" y="1412776"/>
            <a:ext cx="10682716" cy="5365909"/>
          </a:xfrm>
        </p:spPr>
        <p:txBody>
          <a:bodyPr/>
          <a:lstStyle/>
          <a:p>
            <a:pPr marL="0" indent="0">
              <a:buNone/>
            </a:pPr>
            <a:r>
              <a:rPr lang="de-CH" dirty="0"/>
              <a:t>Nombreuses sources d'énergie en friche sur place, à exploiter en priorité dans les cas suivants :</a:t>
            </a:r>
          </a:p>
          <a:p>
            <a:pPr marL="0" indent="0">
              <a:buNone/>
            </a:pPr>
            <a:endParaRPr lang="de-CH" dirty="0"/>
          </a:p>
          <a:p>
            <a:pPr marL="457200" indent="-457200">
              <a:buAutoNum type="arabicPeriod"/>
            </a:pPr>
            <a:r>
              <a:rPr lang="de-CH" dirty="0"/>
              <a:t>Chaleur liée au site/sources de </a:t>
            </a:r>
            <a:r>
              <a:rPr lang="de-CH" dirty="0" err="1"/>
              <a:t>chaleur</a:t>
            </a:r>
            <a:r>
              <a:rPr lang="de-CH" dirty="0"/>
              <a:t> </a:t>
            </a:r>
            <a:r>
              <a:rPr lang="de-CH" dirty="0" err="1"/>
              <a:t>résiduelle</a:t>
            </a:r>
            <a:r>
              <a:rPr lang="de-CH" dirty="0"/>
              <a:t> (haute </a:t>
            </a:r>
            <a:r>
              <a:rPr lang="de-CH" dirty="0" err="1"/>
              <a:t>température</a:t>
            </a:r>
            <a:r>
              <a:rPr lang="de-CH" dirty="0"/>
              <a:t> à basse température)</a:t>
            </a:r>
          </a:p>
          <a:p>
            <a:pPr marL="857250" lvl="1" indent="-457200"/>
            <a:r>
              <a:rPr lang="de-CH" dirty="0" err="1"/>
              <a:t>Usines</a:t>
            </a:r>
            <a:r>
              <a:rPr lang="de-CH" dirty="0"/>
              <a:t> de </a:t>
            </a:r>
            <a:r>
              <a:rPr lang="de-CH" dirty="0" err="1"/>
              <a:t>valorisation</a:t>
            </a:r>
            <a:r>
              <a:rPr lang="de-CH" dirty="0"/>
              <a:t> </a:t>
            </a:r>
            <a:r>
              <a:rPr lang="de-CH" dirty="0" err="1"/>
              <a:t>thermique</a:t>
            </a:r>
            <a:r>
              <a:rPr lang="de-CH" dirty="0"/>
              <a:t> des </a:t>
            </a:r>
            <a:r>
              <a:rPr lang="de-CH" dirty="0" err="1"/>
              <a:t>déchets</a:t>
            </a:r>
            <a:r>
              <a:rPr lang="de-CH" dirty="0"/>
              <a:t> (UVTD)</a:t>
            </a:r>
          </a:p>
          <a:p>
            <a:pPr marL="857250" lvl="1" indent="-457200"/>
            <a:r>
              <a:rPr lang="de-CH" dirty="0"/>
              <a:t>Chaleur résiduelle des processus industriels</a:t>
            </a:r>
          </a:p>
          <a:p>
            <a:pPr marL="857250" lvl="1" indent="-457200"/>
            <a:r>
              <a:rPr lang="de-CH" dirty="0"/>
              <a:t>Stations d'épuration des eaux usées (STEP)</a:t>
            </a:r>
          </a:p>
          <a:p>
            <a:pPr marL="857250" lvl="1" indent="-457200"/>
            <a:r>
              <a:rPr lang="de-CH" dirty="0"/>
              <a:t>Chaleur environnementale issue de l'eau des lacs, des rivières, des nappes phréatiques et de l'eau potable, ainsi que de la géothermie</a:t>
            </a:r>
          </a:p>
          <a:p>
            <a:pPr marL="857250" lvl="1" indent="-457200"/>
            <a:r>
              <a:rPr lang="de-CH" dirty="0"/>
              <a:t>Sources de chaleur résiduelle provenant des services (centres de données, etc.)</a:t>
            </a:r>
          </a:p>
          <a:p>
            <a:pPr marL="400050" lvl="1" indent="0">
              <a:buNone/>
            </a:pPr>
            <a:endParaRPr lang="de-CH" dirty="0"/>
          </a:p>
          <a:p>
            <a:pPr marL="457200" indent="-457200">
              <a:buAutoNum type="arabicPeriod"/>
            </a:pPr>
            <a:r>
              <a:rPr lang="de-CH" dirty="0"/>
              <a:t>Sources </a:t>
            </a:r>
            <a:r>
              <a:rPr lang="de-CH" dirty="0" err="1"/>
              <a:t>renouvelables</a:t>
            </a:r>
            <a:r>
              <a:rPr lang="de-CH" dirty="0"/>
              <a:t> mobiles</a:t>
            </a:r>
          </a:p>
          <a:p>
            <a:pPr marL="857250" lvl="1" indent="-457200"/>
            <a:r>
              <a:rPr lang="de-CH" dirty="0"/>
              <a:t>Biomasse, </a:t>
            </a:r>
            <a:r>
              <a:rPr lang="de-CH" dirty="0" err="1"/>
              <a:t>avantage</a:t>
            </a:r>
            <a:r>
              <a:rPr lang="de-CH" dirty="0"/>
              <a:t> : hautes </a:t>
            </a:r>
            <a:r>
              <a:rPr lang="de-CH" dirty="0" err="1"/>
              <a:t>températures</a:t>
            </a:r>
            <a:r>
              <a:rPr lang="de-CH" dirty="0"/>
              <a:t> possibles, transportable</a:t>
            </a:r>
          </a:p>
          <a:p>
            <a:pPr marL="857250" lvl="1" indent="-457200"/>
            <a:r>
              <a:rPr lang="de-CH" dirty="0" err="1"/>
              <a:t>Solaire</a:t>
            </a:r>
            <a:r>
              <a:rPr lang="de-CH" dirty="0"/>
              <a:t> thermique</a:t>
            </a:r>
          </a:p>
          <a:p>
            <a:pPr marL="0" indent="0">
              <a:buNone/>
            </a:pPr>
            <a:endParaRPr lang="de-CH" dirty="0"/>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a:xfrm>
            <a:off x="640873" y="764704"/>
            <a:ext cx="11568608" cy="408678"/>
          </a:xfrm>
        </p:spPr>
        <p:txBody>
          <a:bodyPr/>
          <a:lstStyle/>
          <a:p>
            <a:r>
              <a:rPr lang="de-CH" dirty="0"/>
              <a:t>5. </a:t>
            </a:r>
            <a:r>
              <a:rPr lang="de-CH" dirty="0" err="1"/>
              <a:t>Intégration</a:t>
            </a:r>
            <a:r>
              <a:rPr lang="de-CH" dirty="0"/>
              <a:t> de la chaleur résiduelle et des énergies renouvelables</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20</a:t>
            </a:fld>
            <a:endParaRPr lang="it-CH" sz="1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20907058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729C1D-90B9-CB24-C976-E8987AEE7452}"/>
              </a:ext>
            </a:extLst>
          </p:cNvPr>
          <p:cNvSpPr>
            <a:spLocks noGrp="1"/>
          </p:cNvSpPr>
          <p:nvPr>
            <p:ph sz="half" idx="2"/>
          </p:nvPr>
        </p:nvSpPr>
        <p:spPr/>
        <p:txBody>
          <a:bodyPr/>
          <a:lstStyle/>
          <a:p>
            <a:pPr marL="0" indent="0">
              <a:buNone/>
            </a:pPr>
            <a:r>
              <a:rPr lang="de-CH" sz="1800" dirty="0"/>
              <a:t>1ère priorité : UVTD</a:t>
            </a:r>
          </a:p>
          <a:p>
            <a:r>
              <a:rPr lang="de-CH" sz="1800" dirty="0"/>
              <a:t>Électricité et chaleur </a:t>
            </a:r>
          </a:p>
          <a:p>
            <a:r>
              <a:rPr lang="de-CH" sz="1800" dirty="0"/>
              <a:t>4 TWh par an déjà fournis aujourd'hui = 36% des besoins en </a:t>
            </a:r>
            <a:r>
              <a:rPr lang="de-CH" sz="1800" dirty="0" err="1"/>
              <a:t>chauffage</a:t>
            </a:r>
            <a:r>
              <a:rPr lang="de-CH" sz="1800" dirty="0"/>
              <a:t> à </a:t>
            </a:r>
            <a:r>
              <a:rPr lang="de-CH" sz="1800" dirty="0" err="1"/>
              <a:t>distance</a:t>
            </a:r>
            <a:r>
              <a:rPr lang="de-CH" sz="1800" dirty="0"/>
              <a:t> en Suisse</a:t>
            </a:r>
          </a:p>
          <a:p>
            <a:pPr marL="0" indent="0">
              <a:buNone/>
            </a:pPr>
            <a:endParaRPr lang="de-CH" sz="1800" b="1" dirty="0">
              <a:solidFill>
                <a:srgbClr val="92D050"/>
              </a:solidFill>
            </a:endParaRPr>
          </a:p>
          <a:p>
            <a:pPr marL="0" indent="0">
              <a:buNone/>
            </a:pPr>
            <a:r>
              <a:rPr lang="de-CH" sz="1800" b="1" dirty="0">
                <a:solidFill>
                  <a:srgbClr val="92D050"/>
                </a:solidFill>
              </a:rPr>
              <a:t>Exemple de récupération de chaleur sur les gaz de fumée d'IWB</a:t>
            </a:r>
          </a:p>
          <a:p>
            <a:pPr marL="0" indent="0">
              <a:buNone/>
            </a:pPr>
            <a:r>
              <a:rPr lang="it-CH" sz="1800" dirty="0"/>
              <a:t>Avec </a:t>
            </a:r>
            <a:r>
              <a:rPr lang="it-CH" sz="1800" dirty="0" err="1"/>
              <a:t>le refroidissement des fumées, la vapeur d'eau est condensée </a:t>
            </a:r>
            <a:r>
              <a:rPr lang="it-CH" sz="1800" dirty="0"/>
              <a:t>et la chaleur latente est </a:t>
            </a:r>
            <a:r>
              <a:rPr lang="it-CH" sz="1800" dirty="0" err="1"/>
              <a:t>récupérée</a:t>
            </a:r>
            <a:r>
              <a:rPr lang="it-CH" sz="1800" dirty="0"/>
              <a:t>. </a:t>
            </a:r>
            <a:r>
              <a:rPr lang="it-CH" sz="1800" dirty="0" err="1"/>
              <a:t>Procédés </a:t>
            </a:r>
            <a:r>
              <a:rPr lang="it-CH" sz="1800" dirty="0"/>
              <a:t>: "</a:t>
            </a:r>
            <a:r>
              <a:rPr lang="it-CH" sz="1800" dirty="0" err="1"/>
              <a:t>Condensation directe </a:t>
            </a:r>
            <a:r>
              <a:rPr lang="it-CH" sz="1800" dirty="0"/>
              <a:t>dans l'</a:t>
            </a:r>
            <a:r>
              <a:rPr lang="it-CH" sz="1800" dirty="0" err="1"/>
              <a:t>épurateur</a:t>
            </a:r>
            <a:r>
              <a:rPr lang="it-CH" sz="1800" dirty="0"/>
              <a:t>" et "</a:t>
            </a:r>
            <a:r>
              <a:rPr lang="it-CH" sz="1800" dirty="0" err="1"/>
              <a:t>Condensation </a:t>
            </a:r>
            <a:r>
              <a:rPr lang="it-CH" sz="1800" dirty="0"/>
              <a:t>avec </a:t>
            </a:r>
            <a:r>
              <a:rPr lang="it-CH" sz="1800" dirty="0" err="1"/>
              <a:t>pompe à chaleur</a:t>
            </a:r>
            <a:r>
              <a:rPr lang="it-CH" sz="1800" dirty="0"/>
              <a:t>". </a:t>
            </a:r>
            <a:r>
              <a:rPr lang="it-CH" sz="1800" dirty="0" err="1"/>
              <a:t>Les températures de retour les plus basses possibles sont </a:t>
            </a:r>
            <a:r>
              <a:rPr lang="it-CH" sz="1800" dirty="0"/>
              <a:t>un </a:t>
            </a:r>
            <a:r>
              <a:rPr lang="it-CH" sz="1800" dirty="0" err="1"/>
              <a:t>avantage. </a:t>
            </a:r>
            <a:r>
              <a:rPr lang="it-CH" sz="1800" dirty="0">
                <a:hlinkClick r:id="rId2"/>
              </a:rPr>
              <a:t>www.svut.ch/optimierung_grossfeuerungsanlagen</a:t>
            </a:r>
            <a:endParaRPr lang="it-CH" sz="1800" dirty="0"/>
          </a:p>
          <a:p>
            <a:pPr marL="0" indent="0">
              <a:buNone/>
            </a:pPr>
            <a:endParaRPr lang="it-CH" sz="1800" dirty="0"/>
          </a:p>
          <a:p>
            <a:pPr marL="0" indent="0">
              <a:buNone/>
            </a:pPr>
            <a:r>
              <a:rPr lang="it-CH" sz="1800" dirty="0"/>
              <a:t>2e </a:t>
            </a:r>
            <a:r>
              <a:rPr lang="it-CH" sz="1800" dirty="0" err="1"/>
              <a:t>priorité </a:t>
            </a:r>
            <a:r>
              <a:rPr lang="it-CH" sz="1800" dirty="0"/>
              <a:t>: </a:t>
            </a:r>
            <a:r>
              <a:rPr lang="it-CH" sz="1800" dirty="0" err="1"/>
              <a:t>processus industriels</a:t>
            </a:r>
            <a:endParaRPr lang="it-CH" sz="1800" dirty="0"/>
          </a:p>
          <a:p>
            <a:r>
              <a:rPr lang="it-CH" sz="1800" dirty="0"/>
              <a:t>Encore peu utilisé (risque pour l'investisseur et contraintes organisationnelles) mais devient de plus en plus compétitif</a:t>
            </a:r>
          </a:p>
          <a:p>
            <a:endParaRPr lang="it-CH" sz="1800" dirty="0"/>
          </a:p>
          <a:p>
            <a:pPr marL="0" indent="0">
              <a:buNone/>
            </a:pPr>
            <a:r>
              <a:rPr lang="it-CH" sz="1800" b="1" dirty="0">
                <a:solidFill>
                  <a:srgbClr val="92D050"/>
                </a:solidFill>
              </a:rPr>
              <a:t>Exemple de chaleur provenant d'une </a:t>
            </a:r>
            <a:r>
              <a:rPr lang="it-CH" sz="1800" b="1" dirty="0" err="1">
                <a:solidFill>
                  <a:srgbClr val="92D050"/>
                </a:solidFill>
              </a:rPr>
              <a:t>aciérie </a:t>
            </a:r>
            <a:r>
              <a:rPr lang="it-CH" sz="1800" b="1" dirty="0">
                <a:solidFill>
                  <a:srgbClr val="92D050"/>
                </a:solidFill>
              </a:rPr>
              <a:t>à </a:t>
            </a:r>
            <a:r>
              <a:rPr lang="it-CH" sz="1800" b="1" dirty="0" err="1">
                <a:solidFill>
                  <a:srgbClr val="92D050"/>
                </a:solidFill>
              </a:rPr>
              <a:t>Strasbourg </a:t>
            </a:r>
            <a:r>
              <a:rPr lang="it-CH" sz="1800" b="1" dirty="0">
                <a:solidFill>
                  <a:srgbClr val="92D050"/>
                </a:solidFill>
              </a:rPr>
              <a:t>(F)</a:t>
            </a:r>
          </a:p>
          <a:p>
            <a:pPr marL="0" indent="0">
              <a:buNone/>
            </a:pPr>
            <a:r>
              <a:rPr lang="it-CH" sz="1800" dirty="0"/>
              <a:t>70 GWh de chaleur résiduelle haute température doivent être utilisés pour chauffer les bâtiments.</a:t>
            </a:r>
          </a:p>
          <a:p>
            <a:pPr marL="0" indent="0">
              <a:buNone/>
            </a:pPr>
            <a:r>
              <a:rPr lang="it-CH" sz="1800" dirty="0">
                <a:hlinkClick r:id="rId3"/>
              </a:rPr>
              <a:t>www.reuseheat.eu</a:t>
            </a:r>
            <a:endParaRPr lang="it-CH" sz="1800" dirty="0"/>
          </a:p>
          <a:p>
            <a:pPr marL="0" indent="0">
              <a:buNone/>
            </a:pPr>
            <a:r>
              <a:rPr lang="it-CH" sz="1800" dirty="0"/>
              <a:t> </a:t>
            </a:r>
          </a:p>
        </p:txBody>
      </p:sp>
      <p:sp>
        <p:nvSpPr>
          <p:cNvPr id="3" name="Textplatzhalter 2">
            <a:extLst>
              <a:ext uri="{FF2B5EF4-FFF2-40B4-BE49-F238E27FC236}">
                <a16:creationId xmlns:a16="http://schemas.microsoft.com/office/drawing/2014/main" id="{C5421401-29D2-EF11-643E-6B388C092F65}"/>
              </a:ext>
            </a:extLst>
          </p:cNvPr>
          <p:cNvSpPr>
            <a:spLocks noGrp="1"/>
          </p:cNvSpPr>
          <p:nvPr>
            <p:ph type="body" sz="quarter" idx="13"/>
          </p:nvPr>
        </p:nvSpPr>
        <p:spPr/>
        <p:txBody>
          <a:bodyPr/>
          <a:lstStyle/>
          <a:p>
            <a:r>
              <a:rPr lang="de-CH" dirty="0"/>
              <a:t>5.1 Chaleur résiduelle à haute température</a:t>
            </a:r>
            <a:endParaRPr lang="it-CH" dirty="0"/>
          </a:p>
        </p:txBody>
      </p:sp>
    </p:spTree>
    <p:extLst>
      <p:ext uri="{BB962C8B-B14F-4D97-AF65-F5344CB8AC3E}">
        <p14:creationId xmlns:p14="http://schemas.microsoft.com/office/powerpoint/2010/main" val="42336294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p:txBody>
          <a:bodyPr/>
          <a:lstStyle/>
          <a:p>
            <a:pPr marL="0" indent="0">
              <a:buNone/>
            </a:pPr>
            <a:r>
              <a:rPr lang="de-CH" dirty="0"/>
              <a:t>3e priorité : cogénération sur STEP</a:t>
            </a:r>
          </a:p>
          <a:p>
            <a:r>
              <a:rPr lang="de-CH" dirty="0"/>
              <a:t>Utilisation du gaz d'épuration au moyen d'une centrale de cogénération (électricité et chaleur)</a:t>
            </a:r>
          </a:p>
          <a:p>
            <a:r>
              <a:rPr lang="de-CH" dirty="0"/>
              <a:t>Environ 500 centrales de cogénération en Suisse ont produit environ 125 GWh d'électricité en 2017, ce qui correspond à 3,4% de l'énergie renouvelable, sans compter l'énergie hydraulique.</a:t>
            </a:r>
          </a:p>
          <a:p>
            <a:endParaRPr lang="de-CH" dirty="0"/>
          </a:p>
          <a:p>
            <a:pPr marL="0" indent="0">
              <a:buNone/>
            </a:pPr>
            <a:r>
              <a:rPr lang="de-CH" b="1" dirty="0">
                <a:solidFill>
                  <a:srgbClr val="92D050"/>
                </a:solidFill>
              </a:rPr>
              <a:t>Exemple de MAV Morgental</a:t>
            </a:r>
          </a:p>
          <a:p>
            <a:pPr marL="0" indent="0">
              <a:buNone/>
            </a:pPr>
            <a:r>
              <a:rPr lang="de-DE" dirty="0"/>
              <a:t>Grâce à 4 turbines à gaz et 1 centrale de cogénération, tout le gaz est transformé en électricité et en chaleur. L'électricité est injectée dans le réseau électrique interne de la STEP et la chaleur dans le réseau de chauffage urbain.</a:t>
            </a:r>
          </a:p>
          <a:p>
            <a:pPr marL="0" indent="0">
              <a:buNone/>
            </a:pPr>
            <a:r>
              <a:rPr lang="it-CH" dirty="0">
                <a:hlinkClick r:id="rId2"/>
              </a:rPr>
              <a:t>www.morgental.ch/energie</a:t>
            </a:r>
            <a:endParaRPr lang="it-CH" dirty="0"/>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p:txBody>
          <a:bodyPr/>
          <a:lstStyle/>
          <a:p>
            <a:r>
              <a:rPr lang="de-CH" dirty="0"/>
              <a:t>5.1 Chaleur résiduelle à haute température</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22</a:t>
            </a:fld>
            <a:endParaRPr lang="it-CH" sz="1400" dirty="0">
              <a:solidFill>
                <a:schemeClr val="bg2">
                  <a:lumMod val="75000"/>
                </a:schemeClr>
              </a:solidFill>
              <a:latin typeface="Calibri" pitchFamily="34" charset="0"/>
            </a:endParaRPr>
          </a:p>
        </p:txBody>
      </p:sp>
      <p:pic>
        <p:nvPicPr>
          <p:cNvPr id="4" name="Grafik 3">
            <a:extLst>
              <a:ext uri="{FF2B5EF4-FFF2-40B4-BE49-F238E27FC236}">
                <a16:creationId xmlns:a16="http://schemas.microsoft.com/office/drawing/2014/main" id="{0F645186-C9C0-6437-C979-FCE113D332BC}"/>
              </a:ext>
            </a:extLst>
          </p:cNvPr>
          <p:cNvPicPr>
            <a:picLocks noChangeAspect="1"/>
          </p:cNvPicPr>
          <p:nvPr/>
        </p:nvPicPr>
        <p:blipFill>
          <a:blip r:embed="rId3"/>
          <a:stretch>
            <a:fillRect/>
          </a:stretch>
        </p:blipFill>
        <p:spPr>
          <a:xfrm>
            <a:off x="4151784" y="4365104"/>
            <a:ext cx="5223578" cy="2363800"/>
          </a:xfrm>
          <a:prstGeom prst="rect">
            <a:avLst/>
          </a:prstGeom>
        </p:spPr>
      </p:pic>
      <p:sp>
        <p:nvSpPr>
          <p:cNvPr id="6" name="ZoneTexte 5">
            <a:extLst>
              <a:ext uri="{FF2B5EF4-FFF2-40B4-BE49-F238E27FC236}">
                <a16:creationId xmlns:a16="http://schemas.microsoft.com/office/drawing/2014/main" id="{7F7540D6-3607-2C96-6F17-6C86C5ED399B}"/>
              </a:ext>
            </a:extLst>
          </p:cNvPr>
          <p:cNvSpPr txBox="1"/>
          <p:nvPr/>
        </p:nvSpPr>
        <p:spPr>
          <a:xfrm>
            <a:off x="9480376" y="6453336"/>
            <a:ext cx="1584176" cy="261610"/>
          </a:xfrm>
          <a:prstGeom prst="rect">
            <a:avLst/>
          </a:prstGeom>
          <a:noFill/>
        </p:spPr>
        <p:txBody>
          <a:bodyPr wrap="square" rtlCol="0">
            <a:spAutoFit/>
          </a:bodyPr>
          <a:lstStyle/>
          <a:p>
            <a:r>
              <a:rPr lang="fr-CH" sz="1100" dirty="0">
                <a:solidFill>
                  <a:schemeClr val="bg2">
                    <a:lumMod val="75000"/>
                  </a:schemeClr>
                </a:solidFill>
                <a:latin typeface="Calibri" pitchFamily="34" charset="0"/>
                <a:cs typeface="+mn-cs"/>
              </a:rPr>
              <a:t>Source : ARA </a:t>
            </a:r>
            <a:r>
              <a:rPr lang="fr-CH" sz="1100" dirty="0" err="1">
                <a:solidFill>
                  <a:schemeClr val="bg2">
                    <a:lumMod val="75000"/>
                  </a:schemeClr>
                </a:solidFill>
                <a:latin typeface="Calibri" pitchFamily="34" charset="0"/>
                <a:cs typeface="+mn-cs"/>
              </a:rPr>
              <a:t>Morgental</a:t>
            </a:r>
            <a:endParaRPr lang="fr-CH" sz="1100" dirty="0">
              <a:solidFill>
                <a:schemeClr val="bg2">
                  <a:lumMod val="75000"/>
                </a:schemeClr>
              </a:solidFill>
              <a:latin typeface="Calibri" pitchFamily="34" charset="0"/>
              <a:cs typeface="+mn-cs"/>
            </a:endParaRPr>
          </a:p>
        </p:txBody>
      </p:sp>
    </p:spTree>
    <p:extLst>
      <p:ext uri="{BB962C8B-B14F-4D97-AF65-F5344CB8AC3E}">
        <p14:creationId xmlns:p14="http://schemas.microsoft.com/office/powerpoint/2010/main" val="13828930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E0CB893-944B-013F-438E-B5E43975D21E}"/>
              </a:ext>
            </a:extLst>
          </p:cNvPr>
          <p:cNvSpPr>
            <a:spLocks noGrp="1"/>
          </p:cNvSpPr>
          <p:nvPr>
            <p:ph sz="half" idx="2"/>
          </p:nvPr>
        </p:nvSpPr>
        <p:spPr>
          <a:xfrm>
            <a:off x="623392" y="1087427"/>
            <a:ext cx="11568608" cy="5770573"/>
          </a:xfrm>
        </p:spPr>
        <p:txBody>
          <a:bodyPr/>
          <a:lstStyle/>
          <a:p>
            <a:pPr marL="0" indent="0">
              <a:buNone/>
            </a:pPr>
            <a:r>
              <a:rPr lang="de-CH" sz="1800" dirty="0"/>
              <a:t>1ère priorité : eaux usées (dans le collecteur ou à la STEP) </a:t>
            </a:r>
            <a:r>
              <a:rPr lang="de-DE" sz="1800" dirty="0">
                <a:hlinkClick r:id="rId2"/>
              </a:rPr>
              <a:t>Brochure Chauffer + refroidir avec des </a:t>
            </a:r>
            <a:r>
              <a:rPr lang="de-CH" sz="1800" dirty="0">
                <a:hlinkClick r:id="rId2"/>
              </a:rPr>
              <a:t>eaux usées </a:t>
            </a:r>
            <a:endParaRPr lang="de-CH" sz="1800" dirty="0"/>
          </a:p>
          <a:p>
            <a:r>
              <a:rPr lang="de-CH" sz="1800" dirty="0"/>
              <a:t>Canal de collecte : températures plus élevées mais quantité moindre, directement chez les consommateurs de chaleur</a:t>
            </a:r>
          </a:p>
          <a:p>
            <a:r>
              <a:rPr lang="de-CH" sz="1800" dirty="0"/>
              <a:t>STEP : températures plus basses mais quantité plus importante, en partie plus éloignée des consommateurs de chaleur</a:t>
            </a:r>
          </a:p>
          <a:p>
            <a:r>
              <a:rPr lang="de-CH" sz="1800" dirty="0"/>
              <a:t>Autorisation nécessaire</a:t>
            </a:r>
          </a:p>
          <a:p>
            <a:r>
              <a:rPr lang="de-CH" sz="1800" dirty="0"/>
              <a:t>Distance par rapport aux consommateurs de chaleur, règle générale : pour 1kW de puissance thermique requise, 1m de distance de conduite</a:t>
            </a:r>
          </a:p>
          <a:p>
            <a:endParaRPr lang="de-CH" sz="1800" dirty="0"/>
          </a:p>
          <a:p>
            <a:pPr marL="0" indent="0">
              <a:buNone/>
            </a:pPr>
            <a:r>
              <a:rPr lang="de-CH" sz="1800" b="1" dirty="0">
                <a:solidFill>
                  <a:srgbClr val="92D050"/>
                </a:solidFill>
              </a:rPr>
              <a:t>Exemple de Hindelbank/Jegenstorf</a:t>
            </a:r>
          </a:p>
          <a:p>
            <a:pPr marL="0" indent="0">
              <a:buNone/>
            </a:pPr>
            <a:r>
              <a:rPr lang="de-CH" sz="1800" dirty="0"/>
              <a:t>Plus de 2 km de distance entre la STEP et le réseau de chaleur.</a:t>
            </a:r>
          </a:p>
          <a:p>
            <a:pPr marL="0" indent="0">
              <a:buNone/>
            </a:pPr>
            <a:r>
              <a:rPr lang="de-CH" sz="1800" dirty="0">
                <a:hlinkClick r:id="rId3"/>
              </a:rPr>
              <a:t>www.docplayer.org/23950299-Waermeverbund-hindelbank </a:t>
            </a:r>
          </a:p>
          <a:p>
            <a:pPr marL="0" indent="0">
              <a:buNone/>
            </a:pPr>
            <a:endParaRPr lang="de-CH" sz="1800" dirty="0"/>
          </a:p>
          <a:p>
            <a:pPr marL="0" indent="0">
              <a:buNone/>
            </a:pPr>
            <a:r>
              <a:rPr lang="de-CH" sz="1800" b="1" dirty="0">
                <a:solidFill>
                  <a:srgbClr val="92D050"/>
                </a:solidFill>
              </a:rPr>
              <a:t>Exemple du réseau de chaleur de la STEP d'Yverdon-les-Bains</a:t>
            </a:r>
          </a:p>
          <a:p>
            <a:r>
              <a:rPr lang="de-CH" sz="1800" dirty="0"/>
              <a:t>A partir d'eaux usées épurées, réseau de chaleur de 1,3 km de long</a:t>
            </a:r>
          </a:p>
          <a:p>
            <a:r>
              <a:rPr lang="de-CH" sz="1800" dirty="0"/>
              <a:t>Puissance 1 MW en phase I et 3,6 MW en phase II</a:t>
            </a:r>
          </a:p>
          <a:p>
            <a:r>
              <a:rPr lang="de-CH" sz="1800" dirty="0"/>
              <a:t>60 - 70% eaux usées, 30 - 40% pompes à chaleur et gaz naturel</a:t>
            </a:r>
          </a:p>
          <a:p>
            <a:pPr marL="0" indent="0">
              <a:buNone/>
            </a:pPr>
            <a:r>
              <a:rPr lang="it-CH" sz="1800" dirty="0">
                <a:hlinkClick r:id="rId4"/>
              </a:rPr>
              <a:t>www.ycad.ch/cad-step</a:t>
            </a:r>
            <a:endParaRPr lang="it-CH" sz="1800" dirty="0"/>
          </a:p>
          <a:p>
            <a:pPr marL="0" indent="0">
              <a:buNone/>
            </a:pPr>
            <a:endParaRPr lang="de-CH" sz="1800" dirty="0"/>
          </a:p>
          <a:p>
            <a:endParaRPr lang="de-CH" sz="1800" dirty="0"/>
          </a:p>
          <a:p>
            <a:pPr marL="0" indent="0">
              <a:buNone/>
            </a:pPr>
            <a:endParaRPr lang="it-CH" sz="1800" dirty="0"/>
          </a:p>
        </p:txBody>
      </p:sp>
      <p:sp>
        <p:nvSpPr>
          <p:cNvPr id="3" name="Textplatzhalter 2">
            <a:extLst>
              <a:ext uri="{FF2B5EF4-FFF2-40B4-BE49-F238E27FC236}">
                <a16:creationId xmlns:a16="http://schemas.microsoft.com/office/drawing/2014/main" id="{97ECA20A-5DE8-F6CC-F501-7E0A8B2A55E0}"/>
              </a:ext>
            </a:extLst>
          </p:cNvPr>
          <p:cNvSpPr>
            <a:spLocks noGrp="1"/>
          </p:cNvSpPr>
          <p:nvPr>
            <p:ph type="body" sz="quarter" idx="13"/>
          </p:nvPr>
        </p:nvSpPr>
        <p:spPr/>
        <p:txBody>
          <a:bodyPr/>
          <a:lstStyle/>
          <a:p>
            <a:r>
              <a:rPr lang="de-CH" dirty="0"/>
              <a:t>5.2 Chaleur résiduelle à basse température</a:t>
            </a:r>
            <a:endParaRPr lang="it-CH" dirty="0"/>
          </a:p>
        </p:txBody>
      </p:sp>
      <p:pic>
        <p:nvPicPr>
          <p:cNvPr id="4" name="Grafik 3">
            <a:extLst>
              <a:ext uri="{FF2B5EF4-FFF2-40B4-BE49-F238E27FC236}">
                <a16:creationId xmlns:a16="http://schemas.microsoft.com/office/drawing/2014/main" id="{D42BF9AC-0612-20E6-A93F-52FABC71C7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4232" y="4175621"/>
            <a:ext cx="3716270" cy="2120281"/>
          </a:xfrm>
          <a:prstGeom prst="rect">
            <a:avLst/>
          </a:prstGeom>
        </p:spPr>
      </p:pic>
    </p:spTree>
    <p:extLst>
      <p:ext uri="{BB962C8B-B14F-4D97-AF65-F5344CB8AC3E}">
        <p14:creationId xmlns:p14="http://schemas.microsoft.com/office/powerpoint/2010/main" val="15591022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F8573B2-E4B1-7162-3D90-E5390174C9C4}"/>
              </a:ext>
            </a:extLst>
          </p:cNvPr>
          <p:cNvSpPr>
            <a:spLocks noGrp="1"/>
          </p:cNvSpPr>
          <p:nvPr>
            <p:ph sz="half" idx="2"/>
          </p:nvPr>
        </p:nvSpPr>
        <p:spPr>
          <a:xfrm>
            <a:off x="623392" y="1048887"/>
            <a:ext cx="10682716" cy="5365909"/>
          </a:xfrm>
        </p:spPr>
        <p:txBody>
          <a:bodyPr/>
          <a:lstStyle/>
          <a:p>
            <a:pPr marL="0" indent="0">
              <a:buNone/>
            </a:pPr>
            <a:r>
              <a:rPr lang="de-CH" dirty="0"/>
              <a:t>2e priorité : chaleur résiduelle des services (p. ex. centre de calcul)</a:t>
            </a:r>
          </a:p>
          <a:p>
            <a:r>
              <a:rPr lang="it-CH" dirty="0"/>
              <a:t>Potentiel d'environ 2 - 2,6 TWh/a (centres de calcul en Suisse)</a:t>
            </a:r>
          </a:p>
          <a:p>
            <a:r>
              <a:rPr lang="it-CH" dirty="0"/>
              <a:t>Boom des centres de données en Suisse</a:t>
            </a:r>
          </a:p>
          <a:p>
            <a:r>
              <a:rPr lang="it-CH" dirty="0"/>
              <a:t>Grande opportunité pour l'utilisation de la chaleur résiduelle (</a:t>
            </a:r>
            <a:r>
              <a:rPr lang="it-CH" dirty="0" err="1"/>
              <a:t>l'entreprise fonctionne 24 heures sur 24</a:t>
            </a:r>
            <a:r>
              <a:rPr lang="it-CH" dirty="0"/>
              <a:t>)</a:t>
            </a:r>
          </a:p>
          <a:p>
            <a:r>
              <a:rPr lang="it-CH" dirty="0"/>
              <a:t>La chaleur résiduelle est considérée comme neutre en termes de CO</a:t>
            </a:r>
            <a:r>
              <a:rPr lang="it-CH" baseline="-25000" dirty="0"/>
              <a:t>2</a:t>
            </a:r>
          </a:p>
          <a:p>
            <a:r>
              <a:rPr lang="it-CH" dirty="0"/>
              <a:t>les risques : sécurité de l'approvisionnement </a:t>
            </a:r>
          </a:p>
          <a:p>
            <a:pPr marL="0" indent="0">
              <a:buNone/>
            </a:pPr>
            <a:endParaRPr lang="it-CH" dirty="0"/>
          </a:p>
          <a:p>
            <a:pPr marL="0" indent="0">
              <a:buNone/>
            </a:pPr>
            <a:r>
              <a:rPr lang="it-CH" dirty="0">
                <a:hlinkClick r:id="rId2"/>
              </a:rPr>
              <a:t>www.eicher-pauli.ch </a:t>
            </a:r>
          </a:p>
        </p:txBody>
      </p:sp>
      <p:sp>
        <p:nvSpPr>
          <p:cNvPr id="3" name="Textplatzhalter 2">
            <a:extLst>
              <a:ext uri="{FF2B5EF4-FFF2-40B4-BE49-F238E27FC236}">
                <a16:creationId xmlns:a16="http://schemas.microsoft.com/office/drawing/2014/main" id="{E3415B5F-7F9E-A7E3-4524-1A596E261BDC}"/>
              </a:ext>
            </a:extLst>
          </p:cNvPr>
          <p:cNvSpPr>
            <a:spLocks noGrp="1"/>
          </p:cNvSpPr>
          <p:nvPr>
            <p:ph type="body" sz="quarter" idx="13"/>
          </p:nvPr>
        </p:nvSpPr>
        <p:spPr/>
        <p:txBody>
          <a:bodyPr/>
          <a:lstStyle/>
          <a:p>
            <a:r>
              <a:rPr lang="de-CH" dirty="0"/>
              <a:t>5.2 Chaleur résiduelle à basse température</a:t>
            </a:r>
            <a:endParaRPr lang="it-CH" dirty="0"/>
          </a:p>
        </p:txBody>
      </p:sp>
      <p:pic>
        <p:nvPicPr>
          <p:cNvPr id="8" name="Grafik 7">
            <a:extLst>
              <a:ext uri="{FF2B5EF4-FFF2-40B4-BE49-F238E27FC236}">
                <a16:creationId xmlns:a16="http://schemas.microsoft.com/office/drawing/2014/main" id="{2A50F26E-93F2-44E1-127A-41FE0A7A78A3}"/>
              </a:ext>
            </a:extLst>
          </p:cNvPr>
          <p:cNvPicPr>
            <a:picLocks noChangeAspect="1"/>
          </p:cNvPicPr>
          <p:nvPr/>
        </p:nvPicPr>
        <p:blipFill>
          <a:blip r:embed="rId3"/>
          <a:stretch>
            <a:fillRect/>
          </a:stretch>
        </p:blipFill>
        <p:spPr>
          <a:xfrm>
            <a:off x="5572468" y="3843117"/>
            <a:ext cx="5864495" cy="2772669"/>
          </a:xfrm>
          <a:prstGeom prst="rect">
            <a:avLst/>
          </a:prstGeom>
        </p:spPr>
      </p:pic>
      <p:sp>
        <p:nvSpPr>
          <p:cNvPr id="4" name="ZoneTexte 3">
            <a:extLst>
              <a:ext uri="{FF2B5EF4-FFF2-40B4-BE49-F238E27FC236}">
                <a16:creationId xmlns:a16="http://schemas.microsoft.com/office/drawing/2014/main" id="{89666DB1-C9AF-C4AC-54F6-8B62E43A22DE}"/>
              </a:ext>
            </a:extLst>
          </p:cNvPr>
          <p:cNvSpPr txBox="1"/>
          <p:nvPr/>
        </p:nvSpPr>
        <p:spPr>
          <a:xfrm>
            <a:off x="9983642" y="6365759"/>
            <a:ext cx="1584176" cy="261610"/>
          </a:xfrm>
          <a:prstGeom prst="rect">
            <a:avLst/>
          </a:prstGeom>
          <a:noFill/>
        </p:spPr>
        <p:txBody>
          <a:bodyPr wrap="square" rtlCol="0">
            <a:spAutoFit/>
          </a:bodyPr>
          <a:lstStyle/>
          <a:p>
            <a:r>
              <a:rPr lang="fr-CH" sz="1100" dirty="0">
                <a:solidFill>
                  <a:schemeClr val="bg2">
                    <a:lumMod val="75000"/>
                  </a:schemeClr>
                </a:solidFill>
                <a:latin typeface="Calibri" pitchFamily="34" charset="0"/>
                <a:cs typeface="+mn-cs"/>
              </a:rPr>
              <a:t>Source : Eicher </a:t>
            </a:r>
            <a:r>
              <a:rPr lang="fr-CH" sz="1100" dirty="0" err="1">
                <a:solidFill>
                  <a:schemeClr val="bg2">
                    <a:lumMod val="75000"/>
                  </a:schemeClr>
                </a:solidFill>
                <a:latin typeface="Calibri" pitchFamily="34" charset="0"/>
                <a:cs typeface="+mn-cs"/>
              </a:rPr>
              <a:t>et </a:t>
            </a:r>
            <a:r>
              <a:rPr lang="fr-CH" sz="1100" dirty="0">
                <a:solidFill>
                  <a:schemeClr val="bg2">
                    <a:lumMod val="75000"/>
                  </a:schemeClr>
                </a:solidFill>
                <a:latin typeface="Calibri" pitchFamily="34" charset="0"/>
                <a:cs typeface="+mn-cs"/>
              </a:rPr>
              <a:t>Pauli</a:t>
            </a:r>
          </a:p>
        </p:txBody>
      </p:sp>
    </p:spTree>
    <p:extLst>
      <p:ext uri="{BB962C8B-B14F-4D97-AF65-F5344CB8AC3E}">
        <p14:creationId xmlns:p14="http://schemas.microsoft.com/office/powerpoint/2010/main" val="33773399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E6F5AD7-DCD2-9F50-5FAD-2DD12A11D667}"/>
              </a:ext>
            </a:extLst>
          </p:cNvPr>
          <p:cNvSpPr>
            <a:spLocks noGrp="1"/>
          </p:cNvSpPr>
          <p:nvPr>
            <p:ph sz="half" idx="2"/>
          </p:nvPr>
        </p:nvSpPr>
        <p:spPr/>
        <p:txBody>
          <a:bodyPr/>
          <a:lstStyle/>
          <a:p>
            <a:pPr marL="0" indent="0">
              <a:buNone/>
            </a:pPr>
            <a:r>
              <a:rPr lang="de-CH" dirty="0"/>
              <a:t>1e </a:t>
            </a:r>
            <a:r>
              <a:rPr lang="de-CH" dirty="0" err="1"/>
              <a:t>Priorité</a:t>
            </a:r>
            <a:r>
              <a:rPr lang="de-CH" dirty="0"/>
              <a:t> : eau des lacs et des </a:t>
            </a:r>
            <a:r>
              <a:rPr lang="de-CH" dirty="0" err="1"/>
              <a:t>rivières</a:t>
            </a:r>
            <a:endParaRPr lang="de-CH" dirty="0"/>
          </a:p>
          <a:p>
            <a:r>
              <a:rPr lang="de-CH" dirty="0"/>
              <a:t>Un potentiel considérable</a:t>
            </a:r>
          </a:p>
          <a:p>
            <a:r>
              <a:rPr lang="de-CH" dirty="0"/>
              <a:t>Selon l</a:t>
            </a:r>
            <a:r>
              <a:rPr lang="de-CH" dirty="0" err="1"/>
              <a:t>'eawag, </a:t>
            </a:r>
            <a:r>
              <a:rPr lang="de-CH" dirty="0"/>
              <a:t>l'offre de chaleur l'emporte sur la demande, à l'exception des lacs de Bienne et de Zurich.</a:t>
            </a:r>
            <a:endParaRPr lang="it-CH" dirty="0"/>
          </a:p>
          <a:p>
            <a:endParaRPr lang="it-CH" dirty="0"/>
          </a:p>
          <a:p>
            <a:pPr marL="0" indent="0">
              <a:buNone/>
            </a:pPr>
            <a:r>
              <a:rPr lang="it-CH" b="1" dirty="0">
                <a:solidFill>
                  <a:srgbClr val="92D050"/>
                </a:solidFill>
              </a:rPr>
              <a:t>Exemple de réseau de chaleur d'Energie Service </a:t>
            </a:r>
            <a:r>
              <a:rPr lang="it-CH" b="1" dirty="0" err="1">
                <a:solidFill>
                  <a:srgbClr val="92D050"/>
                </a:solidFill>
              </a:rPr>
              <a:t>Biel </a:t>
            </a:r>
            <a:r>
              <a:rPr lang="it-CH" b="1" dirty="0">
                <a:solidFill>
                  <a:srgbClr val="92D050"/>
                </a:solidFill>
              </a:rPr>
              <a:t>ESB</a:t>
            </a:r>
          </a:p>
          <a:p>
            <a:r>
              <a:rPr lang="de-CH" dirty="0"/>
              <a:t>3 pompes à chaleur d'une puissance de 1'400 kW chacune</a:t>
            </a:r>
          </a:p>
          <a:p>
            <a:r>
              <a:rPr lang="de-CH" dirty="0"/>
              <a:t>Capté à 20-30 m de profondeur</a:t>
            </a:r>
          </a:p>
          <a:p>
            <a:r>
              <a:rPr lang="de-CH" dirty="0"/>
              <a:t>Échangeur de chaleur à plaques</a:t>
            </a:r>
          </a:p>
          <a:p>
            <a:r>
              <a:rPr lang="de-CH" dirty="0"/>
              <a:t>Concession</a:t>
            </a:r>
          </a:p>
          <a:p>
            <a:endParaRPr lang="de-CH" dirty="0"/>
          </a:p>
          <a:p>
            <a:pPr marL="0" indent="0">
              <a:buNone/>
            </a:pPr>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www.esb.ch</a:t>
            </a:r>
            <a:endParaRPr lang="de-CH" dirty="0"/>
          </a:p>
        </p:txBody>
      </p:sp>
      <p:sp>
        <p:nvSpPr>
          <p:cNvPr id="3" name="Textplatzhalter 2">
            <a:extLst>
              <a:ext uri="{FF2B5EF4-FFF2-40B4-BE49-F238E27FC236}">
                <a16:creationId xmlns:a16="http://schemas.microsoft.com/office/drawing/2014/main" id="{2F114D85-04D7-887B-9DD2-942B4985699E}"/>
              </a:ext>
            </a:extLst>
          </p:cNvPr>
          <p:cNvSpPr>
            <a:spLocks noGrp="1"/>
          </p:cNvSpPr>
          <p:nvPr>
            <p:ph type="body" sz="quarter" idx="13"/>
          </p:nvPr>
        </p:nvSpPr>
        <p:spPr/>
        <p:txBody>
          <a:bodyPr/>
          <a:lstStyle/>
          <a:p>
            <a:r>
              <a:rPr lang="de-CH" dirty="0"/>
              <a:t>5.3 </a:t>
            </a:r>
            <a:r>
              <a:rPr lang="de-CH" dirty="0" err="1"/>
              <a:t>Chaleur</a:t>
            </a:r>
            <a:r>
              <a:rPr lang="de-CH" dirty="0"/>
              <a:t> de </a:t>
            </a:r>
            <a:r>
              <a:rPr lang="de-CH" dirty="0" err="1"/>
              <a:t>l’environnement</a:t>
            </a:r>
            <a:endParaRPr lang="it-CH" dirty="0"/>
          </a:p>
        </p:txBody>
      </p:sp>
      <p:pic>
        <p:nvPicPr>
          <p:cNvPr id="4" name="Grafik 3">
            <a:extLst>
              <a:ext uri="{FF2B5EF4-FFF2-40B4-BE49-F238E27FC236}">
                <a16:creationId xmlns:a16="http://schemas.microsoft.com/office/drawing/2014/main" id="{6DBA32F1-5768-2646-3F49-23EA8C73365B}"/>
              </a:ext>
            </a:extLst>
          </p:cNvPr>
          <p:cNvPicPr>
            <a:picLocks noChangeAspect="1"/>
          </p:cNvPicPr>
          <p:nvPr/>
        </p:nvPicPr>
        <p:blipFill>
          <a:blip r:embed="rId3"/>
          <a:stretch>
            <a:fillRect/>
          </a:stretch>
        </p:blipFill>
        <p:spPr>
          <a:xfrm>
            <a:off x="7248128" y="2852936"/>
            <a:ext cx="4664736" cy="3317468"/>
          </a:xfrm>
          <a:prstGeom prst="rect">
            <a:avLst/>
          </a:prstGeom>
        </p:spPr>
      </p:pic>
      <p:sp>
        <p:nvSpPr>
          <p:cNvPr id="5" name="ZoneTexte 4">
            <a:extLst>
              <a:ext uri="{FF2B5EF4-FFF2-40B4-BE49-F238E27FC236}">
                <a16:creationId xmlns:a16="http://schemas.microsoft.com/office/drawing/2014/main" id="{A7F71E53-C315-FBEF-BFCE-867BE59357D6}"/>
              </a:ext>
            </a:extLst>
          </p:cNvPr>
          <p:cNvSpPr txBox="1"/>
          <p:nvPr/>
        </p:nvSpPr>
        <p:spPr>
          <a:xfrm>
            <a:off x="11120776" y="6170404"/>
            <a:ext cx="1584176" cy="261610"/>
          </a:xfrm>
          <a:prstGeom prst="rect">
            <a:avLst/>
          </a:prstGeom>
          <a:noFill/>
        </p:spPr>
        <p:txBody>
          <a:bodyPr wrap="square" rtlCol="0">
            <a:spAutoFit/>
          </a:bodyPr>
          <a:lstStyle/>
          <a:p>
            <a:r>
              <a:rPr lang="fr-CH" sz="1100" dirty="0">
                <a:solidFill>
                  <a:schemeClr val="bg2">
                    <a:lumMod val="75000"/>
                  </a:schemeClr>
                </a:solidFill>
                <a:latin typeface="Calibri" pitchFamily="34" charset="0"/>
                <a:cs typeface="+mn-cs"/>
              </a:rPr>
              <a:t>Source : </a:t>
            </a:r>
            <a:r>
              <a:rPr lang="fr-CH" sz="1100" dirty="0" err="1">
                <a:solidFill>
                  <a:schemeClr val="bg2">
                    <a:lumMod val="75000"/>
                  </a:schemeClr>
                </a:solidFill>
                <a:latin typeface="Calibri" pitchFamily="34" charset="0"/>
                <a:cs typeface="+mn-cs"/>
              </a:rPr>
              <a:t>esb</a:t>
            </a:r>
            <a:endParaRPr lang="fr-CH" sz="1100" dirty="0">
              <a:solidFill>
                <a:schemeClr val="bg2">
                  <a:lumMod val="75000"/>
                </a:schemeClr>
              </a:solidFill>
              <a:latin typeface="Calibri" pitchFamily="34" charset="0"/>
              <a:cs typeface="+mn-cs"/>
            </a:endParaRPr>
          </a:p>
        </p:txBody>
      </p:sp>
    </p:spTree>
    <p:extLst>
      <p:ext uri="{BB962C8B-B14F-4D97-AF65-F5344CB8AC3E}">
        <p14:creationId xmlns:p14="http://schemas.microsoft.com/office/powerpoint/2010/main" val="7580855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410ACB4-CEEC-E474-CDA4-A61A3F59693B}"/>
              </a:ext>
            </a:extLst>
          </p:cNvPr>
          <p:cNvSpPr>
            <a:spLocks noGrp="1"/>
          </p:cNvSpPr>
          <p:nvPr>
            <p:ph sz="half" idx="2"/>
          </p:nvPr>
        </p:nvSpPr>
        <p:spPr/>
        <p:txBody>
          <a:bodyPr/>
          <a:lstStyle/>
          <a:p>
            <a:pPr marL="0" indent="0">
              <a:buNone/>
            </a:pPr>
            <a:r>
              <a:rPr lang="de-CH" dirty="0"/>
              <a:t>2e priorité : géothermie</a:t>
            </a:r>
          </a:p>
          <a:p>
            <a:r>
              <a:rPr lang="de-CH" dirty="0"/>
              <a:t>Géothermie de moyenne profondeur (500 - 3000m) encore peu développée en Suisse</a:t>
            </a:r>
          </a:p>
          <a:p>
            <a:r>
              <a:rPr lang="de-CH" dirty="0"/>
              <a:t>Pour des puissances de 1 à 20 MW, potentiel estimé à 8 TWh en Suisse</a:t>
            </a:r>
          </a:p>
          <a:p>
            <a:endParaRPr lang="de-CH" dirty="0"/>
          </a:p>
          <a:p>
            <a:pPr marL="0" indent="0">
              <a:buNone/>
            </a:pPr>
            <a:r>
              <a:rPr lang="de-CH" b="1" dirty="0">
                <a:solidFill>
                  <a:srgbClr val="92D050"/>
                </a:solidFill>
              </a:rPr>
              <a:t>L'exemple de Davos </a:t>
            </a:r>
          </a:p>
          <a:p>
            <a:r>
              <a:rPr lang="it-CH" dirty="0" err="1"/>
              <a:t>Eau souterraine de </a:t>
            </a:r>
            <a:r>
              <a:rPr lang="it-CH" dirty="0"/>
              <a:t>9-10°C </a:t>
            </a:r>
            <a:r>
              <a:rPr lang="it-CH" dirty="0" err="1"/>
              <a:t>exploitée </a:t>
            </a:r>
            <a:r>
              <a:rPr lang="it-CH" dirty="0"/>
              <a:t>à 450 m </a:t>
            </a:r>
            <a:r>
              <a:rPr lang="it-CH" dirty="0" err="1"/>
              <a:t>de profondeur</a:t>
            </a:r>
            <a:endParaRPr lang="it-CH" dirty="0"/>
          </a:p>
          <a:p>
            <a:r>
              <a:rPr lang="it-CH" dirty="0" err="1"/>
              <a:t>Le retrait de puissance est de </a:t>
            </a:r>
            <a:r>
              <a:rPr lang="it-CH" dirty="0"/>
              <a:t>550 kW</a:t>
            </a:r>
          </a:p>
          <a:p>
            <a:pPr marL="0" indent="0">
              <a:buNone/>
            </a:pPr>
            <a:r>
              <a:rPr lang="it-CH" dirty="0">
                <a:hlinkClick r:id="rId2"/>
              </a:rPr>
              <a:t>www.schweizer-gemeinde.ch </a:t>
            </a:r>
          </a:p>
          <a:p>
            <a:pPr marL="0" indent="0">
              <a:buNone/>
            </a:pPr>
            <a:endParaRPr lang="it-CH" dirty="0"/>
          </a:p>
          <a:p>
            <a:pPr marL="0" indent="0">
              <a:buNone/>
            </a:pPr>
            <a:r>
              <a:rPr lang="it-CH" dirty="0"/>
              <a:t>3e </a:t>
            </a:r>
            <a:r>
              <a:rPr lang="it-CH" dirty="0" err="1"/>
              <a:t>priorité </a:t>
            </a:r>
            <a:r>
              <a:rPr lang="it-CH" dirty="0"/>
              <a:t>: </a:t>
            </a:r>
            <a:r>
              <a:rPr lang="it-CH" dirty="0" err="1"/>
              <a:t>eau potable</a:t>
            </a:r>
            <a:endParaRPr lang="it-CH" dirty="0"/>
          </a:p>
          <a:p>
            <a:r>
              <a:rPr lang="it-CH" dirty="0" err="1"/>
              <a:t>Captages souvent désaffectés</a:t>
            </a:r>
            <a:r>
              <a:rPr lang="it-CH" dirty="0"/>
              <a:t>, </a:t>
            </a:r>
            <a:r>
              <a:rPr lang="it-CH" dirty="0" err="1"/>
              <a:t>circuits séparés</a:t>
            </a:r>
            <a:endParaRPr lang="it-CH" dirty="0"/>
          </a:p>
          <a:p>
            <a:endParaRPr lang="it-CH" dirty="0"/>
          </a:p>
          <a:p>
            <a:pPr marL="0" indent="0">
              <a:buNone/>
            </a:pPr>
            <a:r>
              <a:rPr lang="it-CH" b="1" dirty="0">
                <a:solidFill>
                  <a:srgbClr val="92D050"/>
                </a:solidFill>
              </a:rPr>
              <a:t>Exemple d'Azienda Multiservizi Bellinzona</a:t>
            </a:r>
          </a:p>
          <a:p>
            <a:pPr marL="0" indent="0">
              <a:buNone/>
            </a:pPr>
            <a:r>
              <a:rPr lang="it-CH" dirty="0">
                <a:hlinkClick r:id="rId3"/>
              </a:rPr>
              <a:t>www.aquaetgas.ch </a:t>
            </a:r>
            <a:endParaRPr lang="it-CH" dirty="0"/>
          </a:p>
        </p:txBody>
      </p:sp>
      <p:sp>
        <p:nvSpPr>
          <p:cNvPr id="3" name="Textplatzhalter 2">
            <a:extLst>
              <a:ext uri="{FF2B5EF4-FFF2-40B4-BE49-F238E27FC236}">
                <a16:creationId xmlns:a16="http://schemas.microsoft.com/office/drawing/2014/main" id="{0EF14EB6-0BEB-EDE2-3BDE-1D158D80B677}"/>
              </a:ext>
            </a:extLst>
          </p:cNvPr>
          <p:cNvSpPr>
            <a:spLocks noGrp="1"/>
          </p:cNvSpPr>
          <p:nvPr>
            <p:ph type="body" sz="quarter" idx="13"/>
          </p:nvPr>
        </p:nvSpPr>
        <p:spPr/>
        <p:txBody>
          <a:bodyPr/>
          <a:lstStyle/>
          <a:p>
            <a:r>
              <a:rPr lang="de-CH" dirty="0"/>
              <a:t>5.3 </a:t>
            </a:r>
            <a:r>
              <a:rPr lang="de-CH" dirty="0" err="1"/>
              <a:t>Chaleur</a:t>
            </a:r>
            <a:r>
              <a:rPr lang="de-CH" dirty="0"/>
              <a:t> de </a:t>
            </a:r>
            <a:r>
              <a:rPr lang="de-CH" dirty="0" err="1"/>
              <a:t>l’environnement</a:t>
            </a:r>
            <a:endParaRPr lang="it-CH" dirty="0"/>
          </a:p>
        </p:txBody>
      </p:sp>
      <p:pic>
        <p:nvPicPr>
          <p:cNvPr id="4" name="Grafik 3">
            <a:extLst>
              <a:ext uri="{FF2B5EF4-FFF2-40B4-BE49-F238E27FC236}">
                <a16:creationId xmlns:a16="http://schemas.microsoft.com/office/drawing/2014/main" id="{9259D7F8-08B9-8355-32A1-6BEDE80FB33C}"/>
              </a:ext>
            </a:extLst>
          </p:cNvPr>
          <p:cNvPicPr>
            <a:picLocks noChangeAspect="1"/>
          </p:cNvPicPr>
          <p:nvPr/>
        </p:nvPicPr>
        <p:blipFill>
          <a:blip r:embed="rId4"/>
          <a:stretch>
            <a:fillRect/>
          </a:stretch>
        </p:blipFill>
        <p:spPr>
          <a:xfrm>
            <a:off x="9480376" y="2433953"/>
            <a:ext cx="2252901" cy="4010661"/>
          </a:xfrm>
          <a:prstGeom prst="rect">
            <a:avLst/>
          </a:prstGeom>
        </p:spPr>
      </p:pic>
      <p:sp>
        <p:nvSpPr>
          <p:cNvPr id="5" name="ZoneTexte 4">
            <a:extLst>
              <a:ext uri="{FF2B5EF4-FFF2-40B4-BE49-F238E27FC236}">
                <a16:creationId xmlns:a16="http://schemas.microsoft.com/office/drawing/2014/main" id="{34CDBBC4-8FD0-CFF0-74DC-56F71BA63392}"/>
              </a:ext>
            </a:extLst>
          </p:cNvPr>
          <p:cNvSpPr txBox="1"/>
          <p:nvPr/>
        </p:nvSpPr>
        <p:spPr>
          <a:xfrm>
            <a:off x="9984432" y="6479767"/>
            <a:ext cx="2016224" cy="261610"/>
          </a:xfrm>
          <a:prstGeom prst="rect">
            <a:avLst/>
          </a:prstGeom>
          <a:noFill/>
        </p:spPr>
        <p:txBody>
          <a:bodyPr wrap="square" rtlCol="0">
            <a:spAutoFit/>
          </a:bodyPr>
          <a:lstStyle/>
          <a:p>
            <a:r>
              <a:rPr lang="fr-CH" sz="1100" dirty="0">
                <a:solidFill>
                  <a:schemeClr val="bg2">
                    <a:lumMod val="75000"/>
                  </a:schemeClr>
                </a:solidFill>
                <a:latin typeface="Calibri" pitchFamily="34" charset="0"/>
                <a:cs typeface="+mn-cs"/>
              </a:rPr>
              <a:t>Source : </a:t>
            </a:r>
            <a:r>
              <a:rPr lang="fr-CH" sz="1100" dirty="0" err="1">
                <a:solidFill>
                  <a:schemeClr val="bg2">
                    <a:lumMod val="75000"/>
                  </a:schemeClr>
                </a:solidFill>
                <a:latin typeface="Calibri" pitchFamily="34" charset="0"/>
                <a:cs typeface="+mn-cs"/>
              </a:rPr>
              <a:t>géothermie </a:t>
            </a:r>
            <a:r>
              <a:rPr lang="fr-CH" sz="1100" dirty="0">
                <a:solidFill>
                  <a:schemeClr val="bg2">
                    <a:lumMod val="75000"/>
                  </a:schemeClr>
                </a:solidFill>
                <a:latin typeface="Calibri" pitchFamily="34" charset="0"/>
                <a:cs typeface="+mn-cs"/>
              </a:rPr>
              <a:t>suisse</a:t>
            </a:r>
          </a:p>
        </p:txBody>
      </p:sp>
    </p:spTree>
    <p:extLst>
      <p:ext uri="{BB962C8B-B14F-4D97-AF65-F5344CB8AC3E}">
        <p14:creationId xmlns:p14="http://schemas.microsoft.com/office/powerpoint/2010/main" val="26309696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5C3F0DE-5B45-090E-5FCF-5636633EDE7C}"/>
              </a:ext>
            </a:extLst>
          </p:cNvPr>
          <p:cNvSpPr>
            <a:spLocks noGrp="1"/>
          </p:cNvSpPr>
          <p:nvPr>
            <p:ph sz="half" idx="2"/>
          </p:nvPr>
        </p:nvSpPr>
        <p:spPr>
          <a:xfrm>
            <a:off x="623392" y="1087427"/>
            <a:ext cx="11449272" cy="5365909"/>
          </a:xfrm>
        </p:spPr>
        <p:txBody>
          <a:bodyPr/>
          <a:lstStyle/>
          <a:p>
            <a:r>
              <a:rPr lang="it-CH" sz="1600" dirty="0"/>
              <a:t>A l'avenir, plus aucune chaudière fossile de pointe ne devrait être planifiée.</a:t>
            </a:r>
          </a:p>
          <a:p>
            <a:r>
              <a:rPr lang="it-CH" sz="1600" dirty="0"/>
              <a:t>En raison de la disponibilité des ressources, </a:t>
            </a:r>
            <a:r>
              <a:rPr lang="it-CH" sz="1600" dirty="0" err="1"/>
              <a:t>il est préférable de ne pas </a:t>
            </a:r>
            <a:r>
              <a:rPr lang="it-CH" sz="1600" dirty="0"/>
              <a:t>utiliser de bois </a:t>
            </a:r>
            <a:r>
              <a:rPr lang="it-CH" sz="1600" dirty="0" err="1"/>
              <a:t>en </a:t>
            </a:r>
            <a:r>
              <a:rPr lang="it-CH" sz="1600" dirty="0"/>
              <a:t>été (voir 5.5). </a:t>
            </a:r>
          </a:p>
          <a:p>
            <a:r>
              <a:rPr lang="it-CH" sz="1600" dirty="0"/>
              <a:t>Grâce à des accumulateurs ou des installations en cascade, il est possible d'atteindre 100% de renouvelables </a:t>
            </a:r>
          </a:p>
          <a:p>
            <a:r>
              <a:rPr lang="it-CH" sz="1600" dirty="0"/>
              <a:t>Des exemples conceptuels sont disponibles dans le </a:t>
            </a:r>
            <a:r>
              <a:rPr lang="it-CH" sz="1600" dirty="0">
                <a:hlinkClick r:id="rId2"/>
              </a:rPr>
              <a:t>manuel de planification QM Chauffages au bois </a:t>
            </a:r>
          </a:p>
          <a:p>
            <a:endParaRPr lang="it-CH" sz="1600" dirty="0"/>
          </a:p>
          <a:p>
            <a:pPr marL="0" indent="0">
              <a:buNone/>
            </a:pPr>
            <a:r>
              <a:rPr lang="de-CH" sz="1600" b="1" dirty="0">
                <a:solidFill>
                  <a:srgbClr val="92D050"/>
                </a:solidFill>
              </a:rPr>
              <a:t>Exemple de Sarnen </a:t>
            </a:r>
          </a:p>
          <a:p>
            <a:r>
              <a:rPr lang="de-CH" sz="1600" dirty="0">
                <a:effectLst/>
                <a:ea typeface="Times New Roman" panose="02020603050405020304" pitchFamily="18" charset="0"/>
                <a:cs typeface="Calibri" panose="020F0502020204030204" pitchFamily="34" charset="0"/>
              </a:rPr>
              <a:t>100 % d'énergie renouvelable issue de la biomasse </a:t>
            </a:r>
          </a:p>
          <a:p>
            <a:pPr algn="l">
              <a:lnSpc>
                <a:spcPct val="115000"/>
              </a:lnSpc>
              <a:spcBef>
                <a:spcPts val="600"/>
              </a:spcBef>
              <a:spcAft>
                <a:spcPts val="600"/>
              </a:spcAft>
            </a:pPr>
            <a:r>
              <a:rPr lang="de-CH" sz="1600" dirty="0">
                <a:effectLst/>
                <a:ea typeface="Times New Roman" panose="02020603050405020304" pitchFamily="18" charset="0"/>
                <a:cs typeface="Calibri" panose="020F0502020204030204" pitchFamily="34" charset="0"/>
              </a:rPr>
              <a:t>Besoin annuel en chaleur (vente de chaleur en 2022) : 9'602 MWh/a</a:t>
            </a:r>
          </a:p>
          <a:p>
            <a:pPr>
              <a:lnSpc>
                <a:spcPct val="115000"/>
              </a:lnSpc>
              <a:spcBef>
                <a:spcPts val="0"/>
              </a:spcBef>
              <a:spcAft>
                <a:spcPts val="600"/>
              </a:spcAft>
            </a:pPr>
            <a:r>
              <a:rPr lang="de-CH" sz="1600" dirty="0">
                <a:effectLst/>
                <a:ea typeface="Times New Roman" panose="02020603050405020304" pitchFamily="18" charset="0"/>
                <a:cs typeface="Calibri" panose="020F0502020204030204" pitchFamily="34" charset="0"/>
              </a:rPr>
              <a:t>Puissance de raccordement clients (puissance souscrite) </a:t>
            </a:r>
            <a:r>
              <a:rPr lang="de-CH" sz="1600" dirty="0">
                <a:ea typeface="Times New Roman" panose="02020603050405020304" pitchFamily="18" charset="0"/>
                <a:cs typeface="Calibri" panose="020F0502020204030204" pitchFamily="34" charset="0"/>
              </a:rPr>
              <a:t>: </a:t>
            </a:r>
            <a:r>
              <a:rPr lang="de-CH" sz="1600" dirty="0">
                <a:effectLst/>
                <a:ea typeface="Times New Roman" panose="02020603050405020304" pitchFamily="18" charset="0"/>
                <a:cs typeface="Calibri" panose="020F0502020204030204" pitchFamily="34" charset="0"/>
              </a:rPr>
              <a:t>5 986 kW</a:t>
            </a:r>
          </a:p>
          <a:p>
            <a:pPr>
              <a:lnSpc>
                <a:spcPct val="115000"/>
              </a:lnSpc>
              <a:spcBef>
                <a:spcPts val="0"/>
              </a:spcBef>
              <a:spcAft>
                <a:spcPts val="600"/>
              </a:spcAft>
            </a:pPr>
            <a:r>
              <a:rPr lang="de-DE" sz="1600" dirty="0">
                <a:effectLst/>
                <a:ea typeface="Times New Roman" panose="02020603050405020304" pitchFamily="18" charset="0"/>
                <a:cs typeface="Calibri" panose="020F0502020204030204" pitchFamily="34" charset="0"/>
              </a:rPr>
              <a:t>Puissance nominale de la chaudière à bois 1 : 1'200 kW</a:t>
            </a:r>
          </a:p>
          <a:p>
            <a:pPr>
              <a:lnSpc>
                <a:spcPct val="115000"/>
              </a:lnSpc>
              <a:spcBef>
                <a:spcPts val="0"/>
              </a:spcBef>
              <a:spcAft>
                <a:spcPts val="600"/>
              </a:spcAft>
            </a:pPr>
            <a:r>
              <a:rPr lang="de-DE" sz="1600" dirty="0">
                <a:effectLst/>
                <a:ea typeface="Times New Roman" panose="02020603050405020304" pitchFamily="18" charset="0"/>
                <a:cs typeface="Calibri" panose="020F0502020204030204" pitchFamily="34" charset="0"/>
              </a:rPr>
              <a:t>Puissance nominale chaudière à bois 2 : 3'200 kW</a:t>
            </a:r>
          </a:p>
          <a:p>
            <a:pPr>
              <a:lnSpc>
                <a:spcPct val="115000"/>
              </a:lnSpc>
              <a:spcBef>
                <a:spcPts val="0"/>
              </a:spcBef>
              <a:spcAft>
                <a:spcPts val="600"/>
              </a:spcAft>
            </a:pPr>
            <a:r>
              <a:rPr lang="de-DE" sz="1600" dirty="0">
                <a:effectLst/>
                <a:ea typeface="Times New Roman" panose="02020603050405020304" pitchFamily="18" charset="0"/>
                <a:cs typeface="Calibri" panose="020F0502020204030204" pitchFamily="34" charset="0"/>
              </a:rPr>
              <a:t>Stockage d'énergie </a:t>
            </a:r>
            <a:r>
              <a:rPr lang="de-DE" sz="1600" dirty="0">
                <a:ea typeface="Times New Roman" panose="02020603050405020304" pitchFamily="18" charset="0"/>
                <a:cs typeface="Calibri" panose="020F0502020204030204" pitchFamily="34" charset="0"/>
              </a:rPr>
              <a:t>: </a:t>
            </a:r>
            <a:r>
              <a:rPr lang="de-DE" sz="1600" dirty="0">
                <a:effectLst/>
                <a:ea typeface="Times New Roman" panose="02020603050405020304" pitchFamily="18" charset="0"/>
                <a:cs typeface="Calibri" panose="020F0502020204030204" pitchFamily="34" charset="0"/>
              </a:rPr>
              <a:t>109 m³</a:t>
            </a:r>
          </a:p>
          <a:p>
            <a:pPr>
              <a:lnSpc>
                <a:spcPct val="115000"/>
              </a:lnSpc>
              <a:spcBef>
                <a:spcPts val="0"/>
              </a:spcBef>
              <a:spcAft>
                <a:spcPts val="600"/>
              </a:spcAft>
            </a:pPr>
            <a:r>
              <a:rPr lang="de-DE" sz="1600" dirty="0">
                <a:effectLst/>
                <a:ea typeface="Times New Roman" panose="02020603050405020304" pitchFamily="18" charset="0"/>
                <a:cs typeface="Calibri" panose="020F0502020204030204" pitchFamily="34" charset="0"/>
              </a:rPr>
              <a:t>Possibilité de raccordement pour chauffage de secours env. 2'000 kW</a:t>
            </a:r>
            <a:br>
              <a:rPr lang="de-DE" sz="1800" dirty="0">
                <a:effectLst/>
                <a:latin typeface="Arial" panose="020B0604020202020204" pitchFamily="34" charset="0"/>
                <a:ea typeface="Times New Roman" panose="02020603050405020304" pitchFamily="18" charset="0"/>
                <a:cs typeface="Times New Roman" panose="02020603050405020304" pitchFamily="18" charset="0"/>
              </a:rPr>
            </a:b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200"/>
              </a:lnSpc>
              <a:buNone/>
            </a:pPr>
            <a:r>
              <a:rPr lang="de-CH" dirty="0">
                <a:hlinkClick r:id="rId3"/>
              </a:rPr>
              <a:t>www.qmholzheizwerke.ch</a:t>
            </a:r>
            <a:endParaRPr lang="it-CH" dirty="0"/>
          </a:p>
          <a:p>
            <a:pPr marL="0" indent="0">
              <a:buNone/>
            </a:pPr>
            <a:endParaRPr lang="it-CH" dirty="0"/>
          </a:p>
        </p:txBody>
      </p:sp>
      <p:sp>
        <p:nvSpPr>
          <p:cNvPr id="3" name="Textplatzhalter 2">
            <a:extLst>
              <a:ext uri="{FF2B5EF4-FFF2-40B4-BE49-F238E27FC236}">
                <a16:creationId xmlns:a16="http://schemas.microsoft.com/office/drawing/2014/main" id="{BCD13F61-38EA-1C9E-9046-59AEFD63B281}"/>
              </a:ext>
            </a:extLst>
          </p:cNvPr>
          <p:cNvSpPr>
            <a:spLocks noGrp="1"/>
          </p:cNvSpPr>
          <p:nvPr>
            <p:ph type="body" sz="quarter" idx="13"/>
          </p:nvPr>
        </p:nvSpPr>
        <p:spPr/>
        <p:txBody>
          <a:bodyPr/>
          <a:lstStyle/>
          <a:p>
            <a:r>
              <a:rPr lang="de-CH" dirty="0"/>
              <a:t>5.4 Biomasse</a:t>
            </a:r>
            <a:endParaRPr lang="it-CH" dirty="0"/>
          </a:p>
        </p:txBody>
      </p:sp>
      <p:pic>
        <p:nvPicPr>
          <p:cNvPr id="4" name="Grafik 1821355607">
            <a:extLst>
              <a:ext uri="{FF2B5EF4-FFF2-40B4-BE49-F238E27FC236}">
                <a16:creationId xmlns:a16="http://schemas.microsoft.com/office/drawing/2014/main" id="{76038F94-E3FD-FBFE-1B11-5F0A077429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7536160" y="2718305"/>
            <a:ext cx="4536504" cy="2343469"/>
          </a:xfrm>
          <a:prstGeom prst="rect">
            <a:avLst/>
          </a:prstGeom>
          <a:ln>
            <a:noFill/>
          </a:ln>
          <a:extLst>
            <a:ext uri="{53640926-AAD7-44D8-BBD7-CCE9431645EC}">
              <a14:shadowObscured xmlns:a14="http://schemas.microsoft.com/office/drawing/2010/main"/>
            </a:ext>
          </a:extLst>
        </p:spPr>
      </p:pic>
      <p:sp>
        <p:nvSpPr>
          <p:cNvPr id="5" name="ZoneTexte 4">
            <a:extLst>
              <a:ext uri="{FF2B5EF4-FFF2-40B4-BE49-F238E27FC236}">
                <a16:creationId xmlns:a16="http://schemas.microsoft.com/office/drawing/2014/main" id="{729F4BE8-FCE2-9DAD-F713-C43484241B05}"/>
              </a:ext>
            </a:extLst>
          </p:cNvPr>
          <p:cNvSpPr txBox="1"/>
          <p:nvPr/>
        </p:nvSpPr>
        <p:spPr>
          <a:xfrm>
            <a:off x="7464152" y="5084717"/>
            <a:ext cx="3578916" cy="430887"/>
          </a:xfrm>
          <a:prstGeom prst="rect">
            <a:avLst/>
          </a:prstGeom>
          <a:noFill/>
        </p:spPr>
        <p:txBody>
          <a:bodyPr wrap="square" rtlCol="0">
            <a:spAutoFit/>
          </a:bodyPr>
          <a:lstStyle/>
          <a:p>
            <a:r>
              <a:rPr lang="fr-CH" sz="1100" dirty="0">
                <a:solidFill>
                  <a:schemeClr val="bg2">
                    <a:lumMod val="75000"/>
                  </a:schemeClr>
                </a:solidFill>
                <a:latin typeface="Calibri" pitchFamily="34" charset="0"/>
                <a:cs typeface="+mn-cs"/>
              </a:rPr>
              <a:t>Centrale de chauffage et entrepôt de combustibles CAD Sarnen (source : WV Sarnen).</a:t>
            </a:r>
          </a:p>
        </p:txBody>
      </p:sp>
    </p:spTree>
    <p:extLst>
      <p:ext uri="{BB962C8B-B14F-4D97-AF65-F5344CB8AC3E}">
        <p14:creationId xmlns:p14="http://schemas.microsoft.com/office/powerpoint/2010/main" val="42784738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1DC9FC7-B89A-AC82-FDDF-4F0D8FBA5CD6}"/>
              </a:ext>
            </a:extLst>
          </p:cNvPr>
          <p:cNvSpPr>
            <a:spLocks noGrp="1"/>
          </p:cNvSpPr>
          <p:nvPr>
            <p:ph sz="half" idx="2"/>
          </p:nvPr>
        </p:nvSpPr>
        <p:spPr>
          <a:xfrm>
            <a:off x="623392" y="1087427"/>
            <a:ext cx="6984776" cy="5365909"/>
          </a:xfrm>
        </p:spPr>
        <p:txBody>
          <a:bodyPr/>
          <a:lstStyle/>
          <a:p>
            <a:r>
              <a:rPr lang="de-CH" dirty="0"/>
              <a:t>Produit majoritairement en été</a:t>
            </a:r>
          </a:p>
          <a:p>
            <a:r>
              <a:rPr lang="it-CH" dirty="0"/>
              <a:t>Combinaisons intéressantes avec le bois notamment </a:t>
            </a:r>
          </a:p>
          <a:p>
            <a:pPr marL="0" indent="0">
              <a:buNone/>
            </a:pPr>
            <a:endParaRPr lang="it-CH" dirty="0"/>
          </a:p>
          <a:p>
            <a:pPr marL="0" indent="0">
              <a:buNone/>
            </a:pPr>
            <a:r>
              <a:rPr lang="it-CH" b="1" dirty="0" err="1">
                <a:solidFill>
                  <a:srgbClr val="92D050"/>
                </a:solidFill>
              </a:rPr>
              <a:t>Exemple de la centrale solaire thermique SolarCAD </a:t>
            </a:r>
            <a:r>
              <a:rPr lang="it-CH" b="1" dirty="0">
                <a:solidFill>
                  <a:srgbClr val="92D050"/>
                </a:solidFill>
              </a:rPr>
              <a:t>II à Genève</a:t>
            </a:r>
          </a:p>
          <a:p>
            <a:r>
              <a:rPr lang="it-CH" dirty="0"/>
              <a:t>0,5 GWh d'énergie</a:t>
            </a:r>
          </a:p>
          <a:p>
            <a:r>
              <a:rPr lang="it-CH" dirty="0"/>
              <a:t>800 m</a:t>
            </a:r>
            <a:r>
              <a:rPr lang="it-CH" baseline="30000" dirty="0"/>
              <a:t>2</a:t>
            </a:r>
            <a:r>
              <a:rPr lang="it-CH" dirty="0"/>
              <a:t> de capteurs solaires</a:t>
            </a:r>
          </a:p>
          <a:p>
            <a:r>
              <a:rPr lang="it-CH" dirty="0"/>
              <a:t>Chaleur </a:t>
            </a:r>
            <a:r>
              <a:rPr lang="it-CH" dirty="0" err="1"/>
              <a:t>injectée </a:t>
            </a:r>
            <a:r>
              <a:rPr lang="it-CH" dirty="0"/>
              <a:t>dans le </a:t>
            </a:r>
            <a:r>
              <a:rPr lang="it-CH" dirty="0" err="1"/>
              <a:t>plus grand </a:t>
            </a:r>
            <a:r>
              <a:rPr lang="it-CH" dirty="0"/>
              <a:t>réseau de chaleur </a:t>
            </a:r>
            <a:r>
              <a:rPr lang="it-CH" dirty="0" err="1"/>
              <a:t>du canton </a:t>
            </a:r>
            <a:r>
              <a:rPr lang="it-CH" dirty="0"/>
              <a:t>de Genève</a:t>
            </a:r>
          </a:p>
          <a:p>
            <a:r>
              <a:rPr lang="it-CH" dirty="0" err="1"/>
              <a:t>Une technologie </a:t>
            </a:r>
            <a:r>
              <a:rPr lang="it-CH" dirty="0"/>
              <a:t>innovante</a:t>
            </a:r>
          </a:p>
          <a:p>
            <a:r>
              <a:rPr lang="it-CH" dirty="0"/>
              <a:t>1/3 de la </a:t>
            </a:r>
            <a:r>
              <a:rPr lang="it-CH" dirty="0" err="1"/>
              <a:t>production de chaleur </a:t>
            </a:r>
            <a:r>
              <a:rPr lang="it-CH" dirty="0"/>
              <a:t>est </a:t>
            </a:r>
            <a:r>
              <a:rPr lang="it-CH" dirty="0" err="1"/>
              <a:t>réalisé </a:t>
            </a:r>
            <a:r>
              <a:rPr lang="it-CH" dirty="0"/>
              <a:t>en hiver</a:t>
            </a:r>
          </a:p>
          <a:p>
            <a:pPr marL="0" indent="0">
              <a:buNone/>
            </a:pPr>
            <a:endParaRPr lang="it-CH" dirty="0"/>
          </a:p>
          <a:p>
            <a:pPr marL="0" indent="0">
              <a:buNone/>
            </a:pPr>
            <a:r>
              <a:rPr lang="de-CH" dirty="0">
                <a:hlinkClick r:id="rId2"/>
              </a:rPr>
              <a:t>www.aramis.admin.ch</a:t>
            </a:r>
            <a:endParaRPr lang="de-CH" dirty="0"/>
          </a:p>
          <a:p>
            <a:pPr marL="0" indent="0">
              <a:buNone/>
            </a:pPr>
            <a:r>
              <a:rPr lang="de-CH" dirty="0">
                <a:hlinkClick r:id="rId3"/>
              </a:rPr>
              <a:t>ww2.sig-ge.ch</a:t>
            </a:r>
            <a:endParaRPr lang="de-CH" dirty="0"/>
          </a:p>
        </p:txBody>
      </p:sp>
      <p:sp>
        <p:nvSpPr>
          <p:cNvPr id="3" name="Textplatzhalter 2">
            <a:extLst>
              <a:ext uri="{FF2B5EF4-FFF2-40B4-BE49-F238E27FC236}">
                <a16:creationId xmlns:a16="http://schemas.microsoft.com/office/drawing/2014/main" id="{9B8AAFFD-C8C5-09FE-DE4F-A0D7F6AF3BFF}"/>
              </a:ext>
            </a:extLst>
          </p:cNvPr>
          <p:cNvSpPr>
            <a:spLocks noGrp="1"/>
          </p:cNvSpPr>
          <p:nvPr>
            <p:ph type="body" sz="quarter" idx="13"/>
          </p:nvPr>
        </p:nvSpPr>
        <p:spPr/>
        <p:txBody>
          <a:bodyPr/>
          <a:lstStyle/>
          <a:p>
            <a:r>
              <a:rPr lang="de-CH" dirty="0"/>
              <a:t>5.5 Energie solaire thermique</a:t>
            </a:r>
            <a:endParaRPr lang="it-CH" dirty="0"/>
          </a:p>
        </p:txBody>
      </p:sp>
      <p:pic>
        <p:nvPicPr>
          <p:cNvPr id="4" name="Grafik 3">
            <a:extLst>
              <a:ext uri="{FF2B5EF4-FFF2-40B4-BE49-F238E27FC236}">
                <a16:creationId xmlns:a16="http://schemas.microsoft.com/office/drawing/2014/main" id="{E52D3E26-C5B0-C3A0-5F88-900ADFBF3D25}"/>
              </a:ext>
            </a:extLst>
          </p:cNvPr>
          <p:cNvPicPr>
            <a:picLocks noChangeAspect="1"/>
          </p:cNvPicPr>
          <p:nvPr/>
        </p:nvPicPr>
        <p:blipFill>
          <a:blip r:embed="rId4"/>
          <a:stretch>
            <a:fillRect/>
          </a:stretch>
        </p:blipFill>
        <p:spPr>
          <a:xfrm>
            <a:off x="7752184" y="2204864"/>
            <a:ext cx="4339807" cy="2899606"/>
          </a:xfrm>
          <a:prstGeom prst="rect">
            <a:avLst/>
          </a:prstGeom>
        </p:spPr>
      </p:pic>
      <p:sp>
        <p:nvSpPr>
          <p:cNvPr id="5" name="ZoneTexte 4">
            <a:extLst>
              <a:ext uri="{FF2B5EF4-FFF2-40B4-BE49-F238E27FC236}">
                <a16:creationId xmlns:a16="http://schemas.microsoft.com/office/drawing/2014/main" id="{5E72483E-E482-15CC-7132-94AC20CC80A0}"/>
              </a:ext>
            </a:extLst>
          </p:cNvPr>
          <p:cNvSpPr txBox="1"/>
          <p:nvPr/>
        </p:nvSpPr>
        <p:spPr>
          <a:xfrm>
            <a:off x="10878285" y="5152372"/>
            <a:ext cx="1584176" cy="261610"/>
          </a:xfrm>
          <a:prstGeom prst="rect">
            <a:avLst/>
          </a:prstGeom>
          <a:noFill/>
        </p:spPr>
        <p:txBody>
          <a:bodyPr wrap="square" rtlCol="0">
            <a:spAutoFit/>
          </a:bodyPr>
          <a:lstStyle/>
          <a:p>
            <a:r>
              <a:rPr lang="fr-CH" sz="1100" dirty="0">
                <a:solidFill>
                  <a:schemeClr val="bg2">
                    <a:lumMod val="75000"/>
                  </a:schemeClr>
                </a:solidFill>
                <a:latin typeface="Calibri" pitchFamily="34" charset="0"/>
                <a:cs typeface="+mn-cs"/>
              </a:rPr>
              <a:t>Source : SIG </a:t>
            </a:r>
          </a:p>
        </p:txBody>
      </p:sp>
    </p:spTree>
    <p:extLst>
      <p:ext uri="{BB962C8B-B14F-4D97-AF65-F5344CB8AC3E}">
        <p14:creationId xmlns:p14="http://schemas.microsoft.com/office/powerpoint/2010/main" val="268951872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7C27A8E-A209-77B3-F980-A6D320447285}"/>
              </a:ext>
            </a:extLst>
          </p:cNvPr>
          <p:cNvSpPr>
            <a:spLocks noGrp="1"/>
          </p:cNvSpPr>
          <p:nvPr>
            <p:ph sz="half" idx="2"/>
          </p:nvPr>
        </p:nvSpPr>
        <p:spPr/>
        <p:txBody>
          <a:bodyPr/>
          <a:lstStyle/>
          <a:p>
            <a:pPr marL="0" indent="0" algn="just">
              <a:lnSpc>
                <a:spcPts val="1560"/>
              </a:lnSpc>
              <a:spcBef>
                <a:spcPts val="600"/>
              </a:spcBef>
              <a:spcAft>
                <a:spcPts val="600"/>
              </a:spcAft>
              <a:buNone/>
            </a:pP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Résultats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du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projet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en Suisse : </a:t>
            </a:r>
            <a:endParaRPr lang="fr-CH"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560"/>
              </a:lnSpc>
              <a:spcBef>
                <a:spcPts val="600"/>
              </a:spcBef>
              <a:spcAft>
                <a:spcPts val="600"/>
              </a:spcAft>
            </a:pPr>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Projets de recherche | Réseaux thermiques suisses (thermische-netze.ch)</a:t>
            </a:r>
            <a:endParaRPr lang="fr-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ts val="1560"/>
              </a:lnSpc>
              <a:spcBef>
                <a:spcPts val="600"/>
              </a:spcBef>
              <a:spcAft>
                <a:spcPts val="60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ts val="1560"/>
              </a:lnSpc>
              <a:spcBef>
                <a:spcPts val="600"/>
              </a:spcBef>
              <a:spcAft>
                <a:spcPts val="600"/>
              </a:spcAft>
              <a:buNone/>
            </a:pP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Chaîne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You Tube pour les ateliers et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les webinaires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560"/>
              </a:lnSpc>
              <a:spcBef>
                <a:spcPts val="600"/>
              </a:spcBef>
              <a:spcAft>
                <a:spcPts val="600"/>
              </a:spcAft>
            </a:pPr>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Webinaires RES-DHC -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YouTube </a:t>
            </a:r>
            <a:endParaRPr lang="fr-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ts val="1560"/>
              </a:lnSpc>
              <a:spcBef>
                <a:spcPts val="600"/>
              </a:spcBef>
              <a:spcAft>
                <a:spcPts val="600"/>
              </a:spcAft>
              <a:buNone/>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ts val="1560"/>
              </a:lnSpc>
              <a:spcBef>
                <a:spcPts val="600"/>
              </a:spcBef>
              <a:spcAft>
                <a:spcPts val="600"/>
              </a:spcAft>
              <a:buNone/>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Résultats internationaux : </a:t>
            </a:r>
            <a:endParaRPr lang="fr-CH"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560"/>
              </a:lnSpc>
              <a:spcBef>
                <a:spcPts val="600"/>
              </a:spcBef>
              <a:spcAft>
                <a:spcPts val="600"/>
              </a:spcAft>
            </a:pPr>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Accueil - RES-DHC</a:t>
            </a:r>
            <a:endParaRPr lang="fr-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ts val="1560"/>
              </a:lnSpc>
              <a:spcBef>
                <a:spcPts val="600"/>
              </a:spcBef>
              <a:spcAft>
                <a:spcPts val="600"/>
              </a:spcAft>
              <a:buNone/>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ts val="1560"/>
              </a:lnSpc>
              <a:spcBef>
                <a:spcPts val="600"/>
              </a:spcBef>
              <a:spcAft>
                <a:spcPts val="600"/>
              </a:spcAft>
              <a:buNone/>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Boîte à outils : </a:t>
            </a:r>
            <a:endParaRPr lang="fr-CH"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560"/>
              </a:lnSpc>
              <a:spcBef>
                <a:spcPts val="600"/>
              </a:spcBef>
              <a:spcAft>
                <a:spcPts val="600"/>
              </a:spcAft>
            </a:pPr>
            <a:r>
              <a:rPr lang="de-DE" sz="1800" u="sng"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Outils </a:t>
            </a:r>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gratuits </a:t>
            </a:r>
            <a:r>
              <a:rPr lang="de-DE" sz="1800" u="sng"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pour la décarbonisation du chauffage </a:t>
            </a:r>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et </a:t>
            </a:r>
            <a:r>
              <a:rPr lang="de-DE" sz="1800" u="sng"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du refroidissement urbains </a:t>
            </a:r>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RES-DHC </a:t>
            </a:r>
            <a:endParaRPr lang="fr-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fr-CH" dirty="0"/>
          </a:p>
          <a:p>
            <a:pPr marL="0" indent="0" algn="just">
              <a:lnSpc>
                <a:spcPts val="1560"/>
              </a:lnSpc>
              <a:spcBef>
                <a:spcPts val="600"/>
              </a:spcBef>
              <a:spcAft>
                <a:spcPts val="600"/>
              </a:spcAft>
              <a:buNone/>
            </a:pPr>
            <a:r>
              <a:rPr lang="de-DE" sz="2000" dirty="0">
                <a:effectLst/>
                <a:latin typeface="Arial" panose="020B0604020202020204" pitchFamily="34" charset="0"/>
                <a:ea typeface="Times New Roman" panose="02020603050405020304" pitchFamily="18" charset="0"/>
                <a:cs typeface="Times New Roman" panose="02020603050405020304" pitchFamily="18" charset="0"/>
              </a:rPr>
              <a:t>Autres documents sur le sujet : </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560"/>
              </a:lnSpc>
              <a:spcBef>
                <a:spcPts val="600"/>
              </a:spcBef>
              <a:spcAft>
                <a:spcPts val="600"/>
              </a:spcAft>
            </a:pPr>
            <a:r>
              <a:rPr lang="fr-CH" sz="2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Comment les réseaux thermiques contribuent à la décarbonation de la Suisse </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fr-CH" dirty="0"/>
          </a:p>
        </p:txBody>
      </p:sp>
      <p:sp>
        <p:nvSpPr>
          <p:cNvPr id="3" name="Espace réservé du texte 2">
            <a:extLst>
              <a:ext uri="{FF2B5EF4-FFF2-40B4-BE49-F238E27FC236}">
                <a16:creationId xmlns:a16="http://schemas.microsoft.com/office/drawing/2014/main" id="{CD3941EC-D706-C13E-B54E-8BE64D575DA4}"/>
              </a:ext>
            </a:extLst>
          </p:cNvPr>
          <p:cNvSpPr>
            <a:spLocks noGrp="1"/>
          </p:cNvSpPr>
          <p:nvPr>
            <p:ph type="body" sz="quarter" idx="13"/>
          </p:nvPr>
        </p:nvSpPr>
        <p:spPr/>
        <p:txBody>
          <a:bodyPr/>
          <a:lstStyle/>
          <a:p>
            <a:r>
              <a:rPr lang="fr-CH" dirty="0" err="1"/>
              <a:t>Résumé</a:t>
            </a:r>
            <a:endParaRPr lang="fr-CH" dirty="0"/>
          </a:p>
        </p:txBody>
      </p:sp>
    </p:spTree>
    <p:extLst>
      <p:ext uri="{BB962C8B-B14F-4D97-AF65-F5344CB8AC3E}">
        <p14:creationId xmlns:p14="http://schemas.microsoft.com/office/powerpoint/2010/main" val="22910312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p:txBody>
          <a:bodyPr/>
          <a:lstStyle/>
          <a:p>
            <a:r>
              <a:rPr lang="de-CH" sz="2000" dirty="0"/>
              <a:t>Les réseaux thermiques sont irremplaçables</a:t>
            </a:r>
            <a:r>
              <a:rPr lang="de-DE" dirty="0"/>
              <a:t> pour la transition énergétique </a:t>
            </a:r>
          </a:p>
          <a:p>
            <a:r>
              <a:rPr lang="de-CH" sz="2000" dirty="0"/>
              <a:t>Sont déjà en place dans de nombreux endroits</a:t>
            </a:r>
          </a:p>
          <a:p>
            <a:endParaRPr lang="de-CH" sz="2000" dirty="0"/>
          </a:p>
          <a:p>
            <a:pPr marL="0" indent="0">
              <a:buNone/>
            </a:pPr>
            <a:r>
              <a:rPr lang="de-CH" sz="2000" dirty="0"/>
              <a:t>Défis pour les </a:t>
            </a:r>
            <a:r>
              <a:rPr lang="de-CH" sz="2000" dirty="0" err="1"/>
              <a:t>réseaux</a:t>
            </a:r>
            <a:r>
              <a:rPr lang="de-CH" sz="2000" dirty="0"/>
              <a:t> </a:t>
            </a:r>
            <a:r>
              <a:rPr lang="de-CH" dirty="0" err="1"/>
              <a:t>thermiques</a:t>
            </a:r>
            <a:r>
              <a:rPr lang="de-CH" dirty="0"/>
              <a:t> </a:t>
            </a:r>
            <a:r>
              <a:rPr lang="de-CH" sz="2000" dirty="0" err="1"/>
              <a:t>existants</a:t>
            </a:r>
            <a:r>
              <a:rPr lang="de-CH" sz="2000" dirty="0"/>
              <a:t> et nouveaux : </a:t>
            </a:r>
          </a:p>
          <a:p>
            <a:r>
              <a:rPr lang="de-CH" sz="2000" dirty="0"/>
              <a:t>Augmenter les capacités (rapidement !) de 11 à 22 TWh d'ici 2050</a:t>
            </a:r>
          </a:p>
          <a:p>
            <a:r>
              <a:rPr lang="de-CH" sz="2000" dirty="0"/>
              <a:t>Réduire les énergies fossiles pour les pics de charge et la redondance (encore 20 à 25% aujourd'hui)</a:t>
            </a:r>
          </a:p>
          <a:p>
            <a:pPr marL="0" indent="0">
              <a:buNone/>
            </a:pPr>
            <a:r>
              <a:rPr lang="de-DE" dirty="0">
                <a:hlinkClick r:id="rId2"/>
              </a:rPr>
              <a:t>Lien vers le </a:t>
            </a:r>
            <a:r>
              <a:rPr lang="de-DE" dirty="0" err="1">
                <a:hlinkClick r:id="rId2"/>
              </a:rPr>
              <a:t>rapport</a:t>
            </a:r>
            <a:r>
              <a:rPr lang="de-DE" dirty="0">
                <a:hlinkClick r:id="rId2"/>
              </a:rPr>
              <a:t> </a:t>
            </a:r>
            <a:r>
              <a:rPr lang="de-DE" dirty="0" err="1">
                <a:hlinkClick r:id="rId2"/>
              </a:rPr>
              <a:t>analyse</a:t>
            </a:r>
            <a:r>
              <a:rPr lang="de-DE" dirty="0">
                <a:hlinkClick r:id="rId2"/>
              </a:rPr>
              <a:t> de la </a:t>
            </a:r>
            <a:r>
              <a:rPr lang="de-DE" dirty="0" err="1">
                <a:hlinkClick r:id="rId2"/>
              </a:rPr>
              <a:t>s</a:t>
            </a:r>
            <a:r>
              <a:rPr lang="de-DE" sz="2000" dirty="0" err="1">
                <a:hlinkClick r:id="rId2"/>
              </a:rPr>
              <a:t>ituation</a:t>
            </a:r>
            <a:r>
              <a:rPr lang="de-DE" sz="2000" dirty="0">
                <a:hlinkClick r:id="rId2"/>
              </a:rPr>
              <a:t> </a:t>
            </a:r>
            <a:r>
              <a:rPr lang="de-DE" sz="2000" dirty="0" err="1">
                <a:hlinkClick r:id="rId2"/>
              </a:rPr>
              <a:t>actuelle</a:t>
            </a:r>
            <a:r>
              <a:rPr lang="de-DE" sz="2000" dirty="0">
                <a:hlinkClick r:id="rId2"/>
              </a:rPr>
              <a:t> </a:t>
            </a:r>
            <a:r>
              <a:rPr lang="de-CH" sz="2000" dirty="0"/>
              <a:t>(2019)</a:t>
            </a:r>
          </a:p>
          <a:p>
            <a:pPr marL="0" indent="0">
              <a:buNone/>
            </a:pPr>
            <a:endParaRPr lang="de-CH" sz="2000" dirty="0"/>
          </a:p>
          <a:p>
            <a:pPr marL="0" indent="0">
              <a:buNone/>
            </a:pPr>
            <a:r>
              <a:rPr lang="de-CH" sz="2000" b="1" dirty="0">
                <a:solidFill>
                  <a:srgbClr val="92D050"/>
                </a:solidFill>
              </a:rPr>
              <a:t>Objectif du guide :</a:t>
            </a:r>
          </a:p>
          <a:p>
            <a:pPr marL="0" indent="0">
              <a:buNone/>
            </a:pPr>
            <a:r>
              <a:rPr lang="de-DE" sz="2000" b="1" dirty="0">
                <a:solidFill>
                  <a:srgbClr val="92D050"/>
                </a:solidFill>
              </a:rPr>
              <a:t>Montrer, à l'aide </a:t>
            </a:r>
            <a:r>
              <a:rPr lang="de-DE" sz="2000" b="1" dirty="0" err="1">
                <a:solidFill>
                  <a:srgbClr val="92D050"/>
                </a:solidFill>
              </a:rPr>
              <a:t>d'exemples</a:t>
            </a:r>
            <a:r>
              <a:rPr lang="de-DE" sz="2000" b="1" dirty="0">
                <a:solidFill>
                  <a:srgbClr val="92D050"/>
                </a:solidFill>
              </a:rPr>
              <a:t> </a:t>
            </a:r>
            <a:r>
              <a:rPr lang="de-DE" sz="2000" b="1" dirty="0" err="1">
                <a:solidFill>
                  <a:srgbClr val="92D050"/>
                </a:solidFill>
              </a:rPr>
              <a:t>concrets</a:t>
            </a:r>
            <a:r>
              <a:rPr lang="de-DE" sz="2000" b="1" dirty="0">
                <a:solidFill>
                  <a:srgbClr val="92D050"/>
                </a:solidFill>
              </a:rPr>
              <a:t>, des solutions permettant de relever ces </a:t>
            </a:r>
            <a:r>
              <a:rPr lang="de-DE" sz="2000" b="1" dirty="0" err="1">
                <a:solidFill>
                  <a:srgbClr val="92D050"/>
                </a:solidFill>
              </a:rPr>
              <a:t>défis</a:t>
            </a:r>
            <a:r>
              <a:rPr lang="de-DE" sz="2000" b="1" dirty="0">
                <a:solidFill>
                  <a:srgbClr val="92D050"/>
                </a:solidFill>
              </a:rPr>
              <a:t>.</a:t>
            </a:r>
          </a:p>
          <a:p>
            <a:pPr marL="0" indent="0">
              <a:buNone/>
            </a:pPr>
            <a:endParaRPr lang="de-DE" b="1" dirty="0">
              <a:solidFill>
                <a:srgbClr val="92D050"/>
              </a:solidFill>
            </a:endParaRPr>
          </a:p>
          <a:p>
            <a:pPr marL="0" indent="0">
              <a:buNone/>
            </a:pPr>
            <a:r>
              <a:rPr lang="de-DE" b="1" dirty="0">
                <a:solidFill>
                  <a:srgbClr val="92D050"/>
                </a:solidFill>
                <a:hlinkClick r:id="rId3"/>
              </a:rPr>
              <a:t>Lien </a:t>
            </a:r>
            <a:r>
              <a:rPr lang="de-DE" b="1" dirty="0" err="1">
                <a:solidFill>
                  <a:srgbClr val="92D050"/>
                </a:solidFill>
                <a:hlinkClick r:id="rId3"/>
              </a:rPr>
              <a:t>vers</a:t>
            </a:r>
            <a:r>
              <a:rPr lang="de-DE" b="1" dirty="0">
                <a:solidFill>
                  <a:srgbClr val="92D050"/>
                </a:solidFill>
                <a:hlinkClick r:id="rId3"/>
              </a:rPr>
              <a:t> le </a:t>
            </a:r>
            <a:r>
              <a:rPr lang="de-DE" b="1" dirty="0" err="1">
                <a:solidFill>
                  <a:srgbClr val="92D050"/>
                </a:solidFill>
                <a:hlinkClick r:id="rId3"/>
              </a:rPr>
              <a:t>guide</a:t>
            </a:r>
            <a:r>
              <a:rPr lang="de-DE" b="1" dirty="0">
                <a:solidFill>
                  <a:srgbClr val="92D050"/>
                </a:solidFill>
                <a:hlinkClick r:id="rId3"/>
              </a:rPr>
              <a:t> au </a:t>
            </a:r>
            <a:r>
              <a:rPr lang="de-DE" b="1" dirty="0" err="1">
                <a:solidFill>
                  <a:srgbClr val="92D050"/>
                </a:solidFill>
                <a:hlinkClick r:id="rId3"/>
              </a:rPr>
              <a:t>format</a:t>
            </a:r>
            <a:r>
              <a:rPr lang="de-DE" b="1" dirty="0">
                <a:solidFill>
                  <a:srgbClr val="92D050"/>
                </a:solidFill>
                <a:hlinkClick r:id="rId3"/>
              </a:rPr>
              <a:t> </a:t>
            </a:r>
            <a:r>
              <a:rPr lang="de-DE" b="1" dirty="0" err="1">
                <a:solidFill>
                  <a:srgbClr val="92D050"/>
                </a:solidFill>
                <a:hlinkClick r:id="rId3"/>
              </a:rPr>
              <a:t>rapport</a:t>
            </a:r>
            <a:endParaRPr lang="it-CH" sz="2000" b="1" dirty="0">
              <a:solidFill>
                <a:srgbClr val="92D050"/>
              </a:solidFill>
            </a:endParaRPr>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a:xfrm>
            <a:off x="312001" y="500042"/>
            <a:ext cx="7944239" cy="408678"/>
          </a:xfrm>
        </p:spPr>
        <p:txBody>
          <a:bodyPr/>
          <a:lstStyle/>
          <a:p>
            <a:r>
              <a:rPr lang="de-CH" dirty="0" err="1"/>
              <a:t>Introduction</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3</a:t>
            </a:fld>
            <a:endParaRPr lang="it-CH" sz="1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152556824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4BCCD6E-197E-7B87-6D6C-27CE5BD1273A}"/>
              </a:ext>
            </a:extLst>
          </p:cNvPr>
          <p:cNvPicPr>
            <a:picLocks noChangeAspect="1"/>
          </p:cNvPicPr>
          <p:nvPr/>
        </p:nvPicPr>
        <p:blipFill>
          <a:blip r:embed="rId3"/>
          <a:stretch>
            <a:fillRect/>
          </a:stretch>
        </p:blipFill>
        <p:spPr>
          <a:xfrm>
            <a:off x="767408" y="1142802"/>
            <a:ext cx="4737003" cy="4572396"/>
          </a:xfrm>
          <a:prstGeom prst="rect">
            <a:avLst/>
          </a:prstGeom>
        </p:spPr>
      </p:pic>
      <p:pic>
        <p:nvPicPr>
          <p:cNvPr id="4" name="Picture 11" descr="LogoPlanair07.JPG                                              0010CA76MacLAD                         ABA78158:">
            <a:extLst>
              <a:ext uri="{FF2B5EF4-FFF2-40B4-BE49-F238E27FC236}">
                <a16:creationId xmlns:a16="http://schemas.microsoft.com/office/drawing/2014/main" id="{C0B7886C-3AEF-1602-0C03-F7E1ED80A648}"/>
              </a:ext>
            </a:extLst>
          </p:cNvPr>
          <p:cNvPicPr>
            <a:picLocks noChangeAspect="1" noChangeArrowheads="1"/>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911424" y="1700808"/>
            <a:ext cx="1489720" cy="403465"/>
          </a:xfrm>
          <a:prstGeom prst="rect">
            <a:avLst/>
          </a:prstGeom>
          <a:noFill/>
          <a:ln w="9525">
            <a:noFill/>
            <a:miter lim="800000"/>
            <a:headEnd/>
            <a:tailEnd/>
          </a:ln>
        </p:spPr>
      </p:pic>
      <p:pic>
        <p:nvPicPr>
          <p:cNvPr id="5" name="Grafik 6">
            <a:extLst>
              <a:ext uri="{FF2B5EF4-FFF2-40B4-BE49-F238E27FC236}">
                <a16:creationId xmlns:a16="http://schemas.microsoft.com/office/drawing/2014/main" id="{F271483C-BC3D-B962-9B63-CC077330B4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7079" y="3573016"/>
            <a:ext cx="2031723" cy="401146"/>
          </a:xfrm>
          <a:prstGeom prst="rect">
            <a:avLst/>
          </a:prstGeom>
        </p:spPr>
      </p:pic>
      <p:sp>
        <p:nvSpPr>
          <p:cNvPr id="6" name="Espace réservé du contenu 5">
            <a:extLst>
              <a:ext uri="{FF2B5EF4-FFF2-40B4-BE49-F238E27FC236}">
                <a16:creationId xmlns:a16="http://schemas.microsoft.com/office/drawing/2014/main" id="{3EDCABF2-8C7A-CE1C-ADFC-AC3EFD64EC92}"/>
              </a:ext>
            </a:extLst>
          </p:cNvPr>
          <p:cNvSpPr txBox="1">
            <a:spLocks/>
          </p:cNvSpPr>
          <p:nvPr/>
        </p:nvSpPr>
        <p:spPr bwMode="auto">
          <a:xfrm>
            <a:off x="843063" y="3690910"/>
            <a:ext cx="4656420" cy="4423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Clr>
                <a:srgbClr val="000000"/>
              </a:buClr>
              <a:buFont typeface="Arial" panose="020B0604020202020204" pitchFamily="34" charset="0"/>
              <a:buChar char="•"/>
              <a:defRPr sz="2200">
                <a:solidFill>
                  <a:srgbClr val="000000"/>
                </a:solidFill>
                <a:latin typeface="+mn-lt"/>
                <a:ea typeface="+mn-ea"/>
                <a:cs typeface="+mn-cs"/>
              </a:defRPr>
            </a:lvl1pPr>
            <a:lvl2pPr marL="742950" indent="-285750" algn="l" rtl="0" eaLnBrk="0" fontAlgn="base" hangingPunct="0">
              <a:spcBef>
                <a:spcPts val="0"/>
              </a:spcBef>
              <a:spcAft>
                <a:spcPct val="0"/>
              </a:spcAft>
              <a:buClr>
                <a:srgbClr val="000000"/>
              </a:buClr>
              <a:buChar char="–"/>
              <a:defRPr sz="2200">
                <a:solidFill>
                  <a:srgbClr val="000000"/>
                </a:solidFill>
                <a:latin typeface="+mn-lt"/>
              </a:defRPr>
            </a:lvl2pPr>
            <a:lvl3pPr marL="1200150" indent="-285750" algn="l" rtl="0" eaLnBrk="0" fontAlgn="base" hangingPunct="0">
              <a:spcBef>
                <a:spcPts val="0"/>
              </a:spcBef>
              <a:spcAft>
                <a:spcPct val="0"/>
              </a:spcAft>
              <a:buClr>
                <a:srgbClr val="000000"/>
              </a:buClr>
              <a:buFont typeface="Courier New" panose="02070309020205020404" pitchFamily="49" charset="0"/>
              <a:buChar char="o"/>
              <a:defRPr sz="2200">
                <a:solidFill>
                  <a:srgbClr val="000000"/>
                </a:solidFill>
                <a:latin typeface="+mn-lt"/>
              </a:defRPr>
            </a:lvl3pPr>
            <a:lvl4pPr marL="1600200" indent="-228600" algn="l" rtl="0" eaLnBrk="0" fontAlgn="base" hangingPunct="0">
              <a:spcBef>
                <a:spcPct val="20000"/>
              </a:spcBef>
              <a:spcAft>
                <a:spcPct val="0"/>
              </a:spcAft>
              <a:buClr>
                <a:srgbClr val="000000"/>
              </a:buClr>
              <a:buChar char="–"/>
              <a:defRPr sz="1600">
                <a:solidFill>
                  <a:srgbClr val="00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a:buFont typeface="Arial" panose="020B0604020202020204" pitchFamily="34" charset="0"/>
              <a:buNone/>
            </a:pPr>
            <a:endParaRPr lang="fr-CH" kern="0" dirty="0"/>
          </a:p>
          <a:p>
            <a:pPr marL="0" indent="0">
              <a:buFont typeface="Arial" panose="020B0604020202020204" pitchFamily="34" charset="0"/>
              <a:buNone/>
            </a:pPr>
            <a:r>
              <a:rPr lang="fr-CH" kern="0" dirty="0"/>
              <a:t>Stefan </a:t>
            </a:r>
            <a:r>
              <a:rPr lang="fr-CH" kern="0" dirty="0" err="1"/>
              <a:t>Thalmann</a:t>
            </a:r>
            <a:endParaRPr lang="fr-CH" kern="0" dirty="0"/>
          </a:p>
          <a:p>
            <a:pPr marL="0" indent="0">
              <a:buFont typeface="Arial" panose="020B0604020202020204" pitchFamily="34" charset="0"/>
              <a:buNone/>
            </a:pPr>
            <a:r>
              <a:rPr lang="de-CH" u="sng" dirty="0">
                <a:solidFill>
                  <a:srgbClr val="0563C1"/>
                </a:solidFill>
                <a:effectLst/>
                <a:latin typeface="Arial" panose="020B0604020202020204" pitchFamily="34" charset="0"/>
                <a:ea typeface="Calibri" panose="020F0502020204030204" pitchFamily="34" charset="0"/>
                <a:hlinkClick r:id="rId7"/>
              </a:rPr>
              <a:t>stefan.thalmann@verenum.ch</a:t>
            </a:r>
            <a:endParaRPr lang="fr-CH" kern="0" dirty="0"/>
          </a:p>
        </p:txBody>
      </p:sp>
      <p:sp>
        <p:nvSpPr>
          <p:cNvPr id="10" name="Textfeld 9">
            <a:extLst>
              <a:ext uri="{FF2B5EF4-FFF2-40B4-BE49-F238E27FC236}">
                <a16:creationId xmlns:a16="http://schemas.microsoft.com/office/drawing/2014/main" id="{90018868-C79F-6D3B-062D-3CE01D5E6EBF}"/>
              </a:ext>
            </a:extLst>
          </p:cNvPr>
          <p:cNvSpPr txBox="1"/>
          <p:nvPr/>
        </p:nvSpPr>
        <p:spPr>
          <a:xfrm>
            <a:off x="7104112" y="2420888"/>
            <a:ext cx="3168352" cy="954107"/>
          </a:xfrm>
          <a:prstGeom prst="rect">
            <a:avLst/>
          </a:prstGeom>
          <a:noFill/>
        </p:spPr>
        <p:txBody>
          <a:bodyPr wrap="square" rtlCol="0">
            <a:spAutoFit/>
          </a:bodyPr>
          <a:lstStyle/>
          <a:p>
            <a:r>
              <a:rPr lang="de-CH" sz="2800" b="1" dirty="0">
                <a:solidFill>
                  <a:schemeClr val="bg2">
                    <a:lumMod val="75000"/>
                  </a:schemeClr>
                </a:solidFill>
                <a:latin typeface="Calibri" pitchFamily="34" charset="0"/>
              </a:rPr>
              <a:t>Merci de votre attention !</a:t>
            </a:r>
            <a:endParaRPr lang="it-CH" sz="2800" b="1" dirty="0">
              <a:solidFill>
                <a:schemeClr val="bg2">
                  <a:lumMod val="75000"/>
                </a:schemeClr>
              </a:solidFill>
              <a:latin typeface="Calibri" pitchFamily="34" charset="0"/>
            </a:endParaRPr>
          </a:p>
        </p:txBody>
      </p:sp>
    </p:spTree>
    <p:extLst>
      <p:ext uri="{BB962C8B-B14F-4D97-AF65-F5344CB8AC3E}">
        <p14:creationId xmlns:p14="http://schemas.microsoft.com/office/powerpoint/2010/main" val="16622248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a:xfrm>
            <a:off x="407368" y="1052736"/>
            <a:ext cx="10682716" cy="5365909"/>
          </a:xfrm>
        </p:spPr>
        <p:txBody>
          <a:bodyPr/>
          <a:lstStyle/>
          <a:p>
            <a:pPr>
              <a:buFont typeface="Wingdings" panose="05000000000000000000" pitchFamily="2" charset="2"/>
              <a:buChar char="v"/>
            </a:pPr>
            <a:r>
              <a:rPr lang="de-CH" sz="2000" dirty="0"/>
              <a:t>Chaque réseau de chaleur est unique</a:t>
            </a:r>
          </a:p>
          <a:p>
            <a:pPr>
              <a:buFont typeface="Wingdings" panose="05000000000000000000" pitchFamily="2" charset="2"/>
              <a:buChar char="v"/>
            </a:pPr>
            <a:r>
              <a:rPr lang="de-CH" sz="2000" dirty="0"/>
              <a:t>Guide comme catalogue de mesures possibles </a:t>
            </a:r>
          </a:p>
          <a:p>
            <a:pPr>
              <a:buFont typeface="Wingdings" panose="05000000000000000000" pitchFamily="2" charset="2"/>
              <a:buChar char="v"/>
            </a:pPr>
            <a:r>
              <a:rPr lang="de-CH" sz="2000" dirty="0"/>
              <a:t>Combiner judicieusement les mesures</a:t>
            </a:r>
          </a:p>
          <a:p>
            <a:pPr>
              <a:buFont typeface="Wingdings" panose="05000000000000000000" pitchFamily="2" charset="2"/>
              <a:buChar char="v"/>
            </a:pPr>
            <a:endParaRPr lang="de-CH" sz="2000" dirty="0"/>
          </a:p>
          <a:p>
            <a:pPr>
              <a:buFont typeface="Wingdings" panose="05000000000000000000" pitchFamily="2" charset="2"/>
              <a:buChar char="v"/>
            </a:pPr>
            <a:endParaRPr lang="de-CH" sz="2000" dirty="0"/>
          </a:p>
          <a:p>
            <a:pPr>
              <a:buFont typeface="Wingdings" panose="05000000000000000000" pitchFamily="2" charset="2"/>
              <a:buChar char="v"/>
            </a:pPr>
            <a:endParaRPr lang="de-CH" sz="2000" dirty="0"/>
          </a:p>
          <a:p>
            <a:pPr>
              <a:buFont typeface="Wingdings" panose="05000000000000000000" pitchFamily="2" charset="2"/>
              <a:buChar char="v"/>
            </a:pPr>
            <a:r>
              <a:rPr lang="de-CH" sz="2000" dirty="0"/>
              <a:t>Procédure recommandée :</a:t>
            </a:r>
            <a:endParaRPr lang="it-CH" sz="2000" dirty="0"/>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a:xfrm>
            <a:off x="312001" y="500042"/>
            <a:ext cx="7944239" cy="408678"/>
          </a:xfrm>
        </p:spPr>
        <p:txBody>
          <a:bodyPr/>
          <a:lstStyle/>
          <a:p>
            <a:r>
              <a:rPr lang="de-CH" dirty="0"/>
              <a:t>2. la méthodologie </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4</a:t>
            </a:fld>
            <a:endParaRPr lang="it-CH" sz="1400" dirty="0">
              <a:solidFill>
                <a:schemeClr val="bg2">
                  <a:lumMod val="75000"/>
                </a:schemeClr>
              </a:solidFill>
              <a:latin typeface="Calibri" pitchFamily="34" charset="0"/>
            </a:endParaRPr>
          </a:p>
        </p:txBody>
      </p:sp>
      <p:pic>
        <p:nvPicPr>
          <p:cNvPr id="4" name="Grafik 3">
            <a:extLst>
              <a:ext uri="{FF2B5EF4-FFF2-40B4-BE49-F238E27FC236}">
                <a16:creationId xmlns:a16="http://schemas.microsoft.com/office/drawing/2014/main" id="{C2DE5F1D-F194-FF1A-483B-15E3BCE43727}"/>
              </a:ext>
            </a:extLst>
          </p:cNvPr>
          <p:cNvPicPr>
            <a:picLocks noChangeAspect="1"/>
          </p:cNvPicPr>
          <p:nvPr/>
        </p:nvPicPr>
        <p:blipFill>
          <a:blip r:embed="rId2"/>
          <a:stretch>
            <a:fillRect/>
          </a:stretch>
        </p:blipFill>
        <p:spPr>
          <a:xfrm>
            <a:off x="4727848" y="3394309"/>
            <a:ext cx="6123291" cy="3168352"/>
          </a:xfrm>
          <a:prstGeom prst="rect">
            <a:avLst/>
          </a:prstGeom>
        </p:spPr>
      </p:pic>
    </p:spTree>
    <p:extLst>
      <p:ext uri="{BB962C8B-B14F-4D97-AF65-F5344CB8AC3E}">
        <p14:creationId xmlns:p14="http://schemas.microsoft.com/office/powerpoint/2010/main" val="25220134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D99E64F-5B3E-5568-A075-4892DB7F075F}"/>
              </a:ext>
            </a:extLst>
          </p:cNvPr>
          <p:cNvPicPr>
            <a:picLocks noChangeAspect="1"/>
          </p:cNvPicPr>
          <p:nvPr/>
        </p:nvPicPr>
        <p:blipFill>
          <a:blip r:embed="rId3"/>
          <a:stretch>
            <a:fillRect/>
          </a:stretch>
        </p:blipFill>
        <p:spPr>
          <a:xfrm>
            <a:off x="9239611" y="28997"/>
            <a:ext cx="2952390" cy="1007819"/>
          </a:xfrm>
          <a:prstGeom prst="rect">
            <a:avLst/>
          </a:prstGeom>
        </p:spPr>
      </p:pic>
      <p:sp>
        <p:nvSpPr>
          <p:cNvPr id="3" name="Titel 2">
            <a:extLst>
              <a:ext uri="{FF2B5EF4-FFF2-40B4-BE49-F238E27FC236}">
                <a16:creationId xmlns:a16="http://schemas.microsoft.com/office/drawing/2014/main" id="{9135DD11-D8AD-333C-B976-5797FABCC49D}"/>
              </a:ext>
            </a:extLst>
          </p:cNvPr>
          <p:cNvSpPr>
            <a:spLocks noGrp="1"/>
          </p:cNvSpPr>
          <p:nvPr>
            <p:ph type="ctrTitle" idx="4294967295"/>
          </p:nvPr>
        </p:nvSpPr>
        <p:spPr>
          <a:xfrm>
            <a:off x="3719736" y="2816932"/>
            <a:ext cx="7200800" cy="1224136"/>
          </a:xfrm>
          <a:prstGeom prst="rect">
            <a:avLst/>
          </a:prstGeom>
        </p:spPr>
        <p:txBody>
          <a:bodyPr/>
          <a:lstStyle/>
          <a:p>
            <a:r>
              <a:rPr lang="de-DE" dirty="0">
                <a:solidFill>
                  <a:schemeClr val="bg2">
                    <a:lumMod val="75000"/>
                  </a:schemeClr>
                </a:solidFill>
              </a:rPr>
              <a:t>Planification</a:t>
            </a:r>
            <a:br>
              <a:rPr lang="de-DE" dirty="0">
                <a:solidFill>
                  <a:schemeClr val="bg2">
                    <a:lumMod val="75000"/>
                  </a:schemeClr>
                </a:solidFill>
              </a:rPr>
            </a:br>
            <a:br>
              <a:rPr lang="de-DE" sz="1200" dirty="0">
                <a:solidFill>
                  <a:schemeClr val="bg2">
                    <a:lumMod val="75000"/>
                  </a:schemeClr>
                </a:solidFill>
              </a:rPr>
            </a:br>
            <a:br>
              <a:rPr lang="de-DE" dirty="0">
                <a:solidFill>
                  <a:schemeClr val="bg2">
                    <a:lumMod val="75000"/>
                  </a:schemeClr>
                </a:solidFill>
              </a:rPr>
            </a:br>
            <a:endParaRPr lang="it-CH" sz="1400" dirty="0">
              <a:solidFill>
                <a:schemeClr val="bg2">
                  <a:lumMod val="75000"/>
                </a:schemeClr>
              </a:solidFill>
            </a:endParaRPr>
          </a:p>
        </p:txBody>
      </p:sp>
      <p:pic>
        <p:nvPicPr>
          <p:cNvPr id="8" name="Grafik 7">
            <a:extLst>
              <a:ext uri="{FF2B5EF4-FFF2-40B4-BE49-F238E27FC236}">
                <a16:creationId xmlns:a16="http://schemas.microsoft.com/office/drawing/2014/main" id="{0A5865F7-29B7-E373-3394-801EB418F0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0108" y="189288"/>
            <a:ext cx="2399503" cy="687236"/>
          </a:xfrm>
          <a:prstGeom prst="rect">
            <a:avLst/>
          </a:prstGeom>
        </p:spPr>
      </p:pic>
    </p:spTree>
    <p:extLst>
      <p:ext uri="{BB962C8B-B14F-4D97-AF65-F5344CB8AC3E}">
        <p14:creationId xmlns:p14="http://schemas.microsoft.com/office/powerpoint/2010/main" val="28444128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p:txBody>
          <a:bodyPr/>
          <a:lstStyle/>
          <a:p>
            <a:pPr marL="0" indent="0">
              <a:buNone/>
            </a:pPr>
            <a:r>
              <a:rPr lang="de-CH" sz="2000" dirty="0"/>
              <a:t>La sécurité de la planification et de l'investissement est un critère important pour les exploitants et les clients potentiels de la chaleur !</a:t>
            </a:r>
          </a:p>
          <a:p>
            <a:pPr marL="0" indent="0">
              <a:buNone/>
            </a:pPr>
            <a:endParaRPr lang="de-CH" sz="2000" dirty="0"/>
          </a:p>
          <a:p>
            <a:pPr marL="0" indent="0">
              <a:buNone/>
            </a:pPr>
            <a:r>
              <a:rPr lang="de-CH" sz="2000" dirty="0"/>
              <a:t>Points centraux :</a:t>
            </a:r>
          </a:p>
          <a:p>
            <a:r>
              <a:rPr lang="de-CH" sz="2000" dirty="0"/>
              <a:t>Planification énergétique (plan directeur)</a:t>
            </a:r>
          </a:p>
          <a:p>
            <a:r>
              <a:rPr lang="de-CH" sz="2000" dirty="0"/>
              <a:t>Qualité des études de faisabilité</a:t>
            </a:r>
          </a:p>
          <a:p>
            <a:r>
              <a:rPr lang="de-CH" sz="2000" dirty="0"/>
              <a:t>Offre de solutions transitoires (client de chaleur)</a:t>
            </a:r>
            <a:endParaRPr lang="it-CH" sz="2000" dirty="0"/>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a:xfrm>
            <a:off x="312001" y="500042"/>
            <a:ext cx="7944239" cy="408678"/>
          </a:xfrm>
        </p:spPr>
        <p:txBody>
          <a:bodyPr/>
          <a:lstStyle/>
          <a:p>
            <a:r>
              <a:rPr lang="de-CH" dirty="0"/>
              <a:t>3. planification </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6</a:t>
            </a:fld>
            <a:endParaRPr lang="it-CH" sz="1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37784967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p:txBody>
          <a:bodyPr/>
          <a:lstStyle/>
          <a:p>
            <a:r>
              <a:rPr lang="de-CH" sz="2000" dirty="0"/>
              <a:t>Base pour des </a:t>
            </a:r>
            <a:r>
              <a:rPr lang="de-CH" sz="2000" dirty="0" err="1"/>
              <a:t>objectifs</a:t>
            </a:r>
            <a:r>
              <a:rPr lang="de-CH" sz="2000" dirty="0"/>
              <a:t> </a:t>
            </a:r>
            <a:r>
              <a:rPr lang="de-CH" sz="2000" dirty="0" err="1"/>
              <a:t>zéro</a:t>
            </a:r>
            <a:r>
              <a:rPr lang="de-CH" sz="2000" dirty="0"/>
              <a:t> </a:t>
            </a:r>
            <a:r>
              <a:rPr lang="de-CH" sz="2000" dirty="0" err="1"/>
              <a:t>émission</a:t>
            </a:r>
            <a:endParaRPr lang="de-CH" sz="2000" dirty="0"/>
          </a:p>
          <a:p>
            <a:r>
              <a:rPr lang="de-CH" sz="2000" dirty="0"/>
              <a:t>Estimation des besoins énergétiques futurs</a:t>
            </a:r>
          </a:p>
          <a:p>
            <a:r>
              <a:rPr lang="de-CH" sz="2000" dirty="0"/>
              <a:t>Horizon de planification 15 ans</a:t>
            </a:r>
          </a:p>
          <a:p>
            <a:r>
              <a:rPr lang="de-CH" sz="2000" dirty="0"/>
              <a:t>Mesures définies</a:t>
            </a:r>
          </a:p>
          <a:p>
            <a:pPr marL="0" indent="0">
              <a:buNone/>
            </a:pPr>
            <a:endParaRPr lang="de-CH" sz="2000" dirty="0"/>
          </a:p>
          <a:p>
            <a:pPr marL="0" indent="0">
              <a:buNone/>
            </a:pPr>
            <a:endParaRPr lang="de-CH" sz="2000" dirty="0"/>
          </a:p>
          <a:p>
            <a:pPr marL="0" indent="0">
              <a:buNone/>
            </a:pPr>
            <a:r>
              <a:rPr lang="de-CH" sz="2000" b="1" dirty="0">
                <a:solidFill>
                  <a:srgbClr val="92D050"/>
                </a:solidFill>
              </a:rPr>
              <a:t>Exemple de la ville de Zurich </a:t>
            </a:r>
          </a:p>
          <a:p>
            <a:pPr marL="0" indent="0">
              <a:buNone/>
            </a:pPr>
            <a:r>
              <a:rPr lang="de-CH" sz="2000" dirty="0"/>
              <a:t>Concept de </a:t>
            </a:r>
            <a:r>
              <a:rPr lang="de-CH" sz="2000" dirty="0" err="1"/>
              <a:t>décarbonation</a:t>
            </a:r>
            <a:r>
              <a:rPr lang="de-CH" sz="2000" dirty="0"/>
              <a:t> pour chaque</a:t>
            </a:r>
          </a:p>
          <a:p>
            <a:pPr marL="0" indent="0">
              <a:buNone/>
            </a:pPr>
            <a:r>
              <a:rPr lang="de-CH" sz="2000" dirty="0" err="1"/>
              <a:t>zone</a:t>
            </a:r>
            <a:r>
              <a:rPr lang="de-CH" sz="2000" dirty="0"/>
              <a:t>.</a:t>
            </a:r>
          </a:p>
          <a:p>
            <a:pPr marL="0" indent="0">
              <a:buNone/>
            </a:pPr>
            <a:endParaRPr lang="de-CH" sz="2000" dirty="0"/>
          </a:p>
          <a:p>
            <a:pPr marL="0" indent="0">
              <a:buNone/>
            </a:pPr>
            <a:r>
              <a:rPr lang="it-CH" sz="2000" dirty="0">
                <a:hlinkClick r:id="rId2"/>
              </a:rPr>
              <a:t>www.stadt-zuerich.ch </a:t>
            </a:r>
          </a:p>
          <a:p>
            <a:pPr marL="0" indent="0">
              <a:buNone/>
            </a:pPr>
            <a:r>
              <a:rPr lang="it-CH" sz="2000" dirty="0">
                <a:hlinkClick r:id="rId3"/>
              </a:rPr>
              <a:t>www.youtube.com</a:t>
            </a:r>
            <a:endParaRPr lang="it-CH" sz="2000" dirty="0"/>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a:xfrm>
            <a:off x="312001" y="500042"/>
            <a:ext cx="7944239" cy="408678"/>
          </a:xfrm>
        </p:spPr>
        <p:txBody>
          <a:bodyPr/>
          <a:lstStyle/>
          <a:p>
            <a:r>
              <a:rPr lang="de-CH" dirty="0"/>
              <a:t>3.1 Énergie et aménagement du territoire </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7</a:t>
            </a:fld>
            <a:endParaRPr lang="it-CH" sz="1400" dirty="0">
              <a:solidFill>
                <a:schemeClr val="bg2">
                  <a:lumMod val="75000"/>
                </a:schemeClr>
              </a:solidFill>
              <a:latin typeface="Calibri" pitchFamily="34" charset="0"/>
            </a:endParaRPr>
          </a:p>
        </p:txBody>
      </p:sp>
      <p:pic>
        <p:nvPicPr>
          <p:cNvPr id="4" name="Grafik 3">
            <a:extLst>
              <a:ext uri="{FF2B5EF4-FFF2-40B4-BE49-F238E27FC236}">
                <a16:creationId xmlns:a16="http://schemas.microsoft.com/office/drawing/2014/main" id="{30BF020F-9737-BC78-C523-CB111AD3DADA}"/>
              </a:ext>
            </a:extLst>
          </p:cNvPr>
          <p:cNvPicPr>
            <a:picLocks noChangeAspect="1"/>
          </p:cNvPicPr>
          <p:nvPr/>
        </p:nvPicPr>
        <p:blipFill>
          <a:blip r:embed="rId4"/>
          <a:stretch>
            <a:fillRect/>
          </a:stretch>
        </p:blipFill>
        <p:spPr>
          <a:xfrm>
            <a:off x="6096000" y="3429000"/>
            <a:ext cx="5005536" cy="2752006"/>
          </a:xfrm>
          <a:prstGeom prst="rect">
            <a:avLst/>
          </a:prstGeom>
        </p:spPr>
      </p:pic>
      <p:sp>
        <p:nvSpPr>
          <p:cNvPr id="6" name="ZoneTexte 5">
            <a:extLst>
              <a:ext uri="{FF2B5EF4-FFF2-40B4-BE49-F238E27FC236}">
                <a16:creationId xmlns:a16="http://schemas.microsoft.com/office/drawing/2014/main" id="{9A8D14D0-B4BA-EC00-A755-CF2144DFC192}"/>
              </a:ext>
            </a:extLst>
          </p:cNvPr>
          <p:cNvSpPr txBox="1"/>
          <p:nvPr/>
        </p:nvSpPr>
        <p:spPr>
          <a:xfrm>
            <a:off x="9732083" y="6256535"/>
            <a:ext cx="1584176" cy="261610"/>
          </a:xfrm>
          <a:prstGeom prst="rect">
            <a:avLst/>
          </a:prstGeom>
          <a:noFill/>
        </p:spPr>
        <p:txBody>
          <a:bodyPr wrap="square" rtlCol="0">
            <a:spAutoFit/>
          </a:bodyPr>
          <a:lstStyle/>
          <a:p>
            <a:r>
              <a:rPr lang="fr-CH" sz="1100" dirty="0">
                <a:solidFill>
                  <a:schemeClr val="bg2">
                    <a:lumMod val="75000"/>
                  </a:schemeClr>
                </a:solidFill>
                <a:latin typeface="Calibri" pitchFamily="34" charset="0"/>
                <a:cs typeface="+mn-cs"/>
              </a:rPr>
              <a:t>Source : </a:t>
            </a:r>
            <a:r>
              <a:rPr lang="fr-CH" sz="1100" dirty="0" err="1">
                <a:solidFill>
                  <a:schemeClr val="bg2">
                    <a:lumMod val="75000"/>
                  </a:schemeClr>
                </a:solidFill>
                <a:latin typeface="Calibri" pitchFamily="34" charset="0"/>
                <a:cs typeface="+mn-cs"/>
              </a:rPr>
              <a:t>Ville </a:t>
            </a:r>
            <a:r>
              <a:rPr lang="fr-CH" sz="1100" dirty="0">
                <a:solidFill>
                  <a:schemeClr val="bg2">
                    <a:lumMod val="75000"/>
                  </a:schemeClr>
                </a:solidFill>
                <a:latin typeface="Calibri" pitchFamily="34" charset="0"/>
                <a:cs typeface="+mn-cs"/>
              </a:rPr>
              <a:t>de Zurich</a:t>
            </a:r>
          </a:p>
        </p:txBody>
      </p:sp>
    </p:spTree>
    <p:extLst>
      <p:ext uri="{BB962C8B-B14F-4D97-AF65-F5344CB8AC3E}">
        <p14:creationId xmlns:p14="http://schemas.microsoft.com/office/powerpoint/2010/main" val="39314489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a:xfrm>
            <a:off x="623392" y="1087427"/>
            <a:ext cx="5688632" cy="5365909"/>
          </a:xfrm>
        </p:spPr>
        <p:txBody>
          <a:bodyPr/>
          <a:lstStyle/>
          <a:p>
            <a:r>
              <a:rPr lang="de-CH" sz="2000" dirty="0"/>
              <a:t>Étudier les possibilités, proposer des variantes</a:t>
            </a:r>
          </a:p>
          <a:p>
            <a:pPr marL="0" indent="0">
              <a:buNone/>
            </a:pPr>
            <a:endParaRPr lang="de-CH" sz="2000" dirty="0"/>
          </a:p>
          <a:p>
            <a:pPr marL="0" indent="0">
              <a:buNone/>
            </a:pPr>
            <a:r>
              <a:rPr lang="de-CH" sz="2000" dirty="0"/>
              <a:t>Important :</a:t>
            </a:r>
          </a:p>
          <a:p>
            <a:pPr marL="0" indent="0">
              <a:buNone/>
            </a:pPr>
            <a:r>
              <a:rPr lang="de-CH" sz="2000" dirty="0"/>
              <a:t>Comparaison de la rentabilité avec les technologies qui seront disponibles à l'avenir !</a:t>
            </a:r>
          </a:p>
          <a:p>
            <a:pPr marL="0" indent="0">
              <a:buNone/>
            </a:pPr>
            <a:endParaRPr lang="de-CH" sz="2000" dirty="0"/>
          </a:p>
          <a:p>
            <a:pPr marL="0" indent="0">
              <a:buNone/>
            </a:pPr>
            <a:r>
              <a:rPr lang="de-CH" sz="2000" b="1" dirty="0">
                <a:solidFill>
                  <a:srgbClr val="92D050"/>
                </a:solidFill>
              </a:rPr>
              <a:t>Exemple de Fleurier et </a:t>
            </a:r>
            <a:r>
              <a:rPr lang="de-CH" sz="2000" b="1" dirty="0" err="1">
                <a:solidFill>
                  <a:srgbClr val="92D050"/>
                </a:solidFill>
              </a:rPr>
              <a:t>Neyruz </a:t>
            </a:r>
            <a:r>
              <a:rPr lang="de-CH" sz="2000" b="1" dirty="0">
                <a:solidFill>
                  <a:srgbClr val="92D050"/>
                </a:solidFill>
              </a:rPr>
              <a:t>(Suisse)</a:t>
            </a:r>
          </a:p>
          <a:p>
            <a:r>
              <a:rPr lang="de-CH" sz="2000" dirty="0"/>
              <a:t>Combinaison de sources d'énergie</a:t>
            </a:r>
          </a:p>
          <a:p>
            <a:r>
              <a:rPr lang="de-CH" sz="2000" dirty="0"/>
              <a:t>Plus de flexibilité et de sécurité d'approvisionnement</a:t>
            </a:r>
          </a:p>
          <a:p>
            <a:r>
              <a:rPr lang="de-CH" sz="2000" dirty="0" err="1"/>
              <a:t>Investissements initiaux </a:t>
            </a:r>
            <a:r>
              <a:rPr lang="de-CH" sz="2000" dirty="0"/>
              <a:t>plus élevés, coûts d'exploitation plus faibles</a:t>
            </a:r>
          </a:p>
          <a:p>
            <a:pPr marL="0" indent="0">
              <a:buNone/>
            </a:pPr>
            <a:endParaRPr lang="de-CH" sz="2000" dirty="0">
              <a:solidFill>
                <a:srgbClr val="FF0000"/>
              </a:solidFill>
            </a:endParaRPr>
          </a:p>
          <a:p>
            <a:pPr marL="0" indent="0">
              <a:buNone/>
            </a:pPr>
            <a:endParaRPr lang="de-CH" sz="2000" dirty="0">
              <a:solidFill>
                <a:srgbClr val="FF0000"/>
              </a:solidFill>
            </a:endParaRPr>
          </a:p>
          <a:p>
            <a:pPr marL="0" indent="0">
              <a:buNone/>
            </a:pPr>
            <a:r>
              <a:rPr lang="de-CH" sz="2000" dirty="0">
                <a:solidFill>
                  <a:schemeClr val="tx1"/>
                </a:solidFill>
              </a:rPr>
              <a:t>Liens </a:t>
            </a:r>
            <a:r>
              <a:rPr lang="de-CH" sz="2000" dirty="0" err="1">
                <a:solidFill>
                  <a:schemeClr val="tx1"/>
                </a:solidFill>
              </a:rPr>
              <a:t>vers</a:t>
            </a:r>
            <a:r>
              <a:rPr lang="de-CH" sz="2000" dirty="0">
                <a:solidFill>
                  <a:schemeClr val="tx1"/>
                </a:solidFill>
              </a:rPr>
              <a:t> </a:t>
            </a:r>
            <a:r>
              <a:rPr lang="de-CH" sz="2000" dirty="0" err="1">
                <a:solidFill>
                  <a:schemeClr val="tx1"/>
                </a:solidFill>
              </a:rPr>
              <a:t>les</a:t>
            </a:r>
            <a:r>
              <a:rPr lang="de-CH" sz="2000" dirty="0">
                <a:solidFill>
                  <a:schemeClr val="tx1"/>
                </a:solidFill>
              </a:rPr>
              <a:t> </a:t>
            </a:r>
            <a:r>
              <a:rPr lang="de-CH" sz="2000" dirty="0" err="1">
                <a:solidFill>
                  <a:schemeClr val="tx1"/>
                </a:solidFill>
              </a:rPr>
              <a:t>études</a:t>
            </a:r>
            <a:r>
              <a:rPr lang="de-CH" sz="2000" dirty="0">
                <a:solidFill>
                  <a:schemeClr val="tx1"/>
                </a:solidFill>
              </a:rPr>
              <a:t> : </a:t>
            </a:r>
            <a:r>
              <a:rPr lang="de-CH" sz="2000" dirty="0">
                <a:solidFill>
                  <a:schemeClr val="tx1"/>
                </a:solidFill>
                <a:hlinkClick r:id="rId2"/>
              </a:rPr>
              <a:t>Fleurier</a:t>
            </a:r>
            <a:r>
              <a:rPr lang="de-CH" sz="2000" dirty="0">
                <a:solidFill>
                  <a:schemeClr val="tx1"/>
                </a:solidFill>
              </a:rPr>
              <a:t>, </a:t>
            </a:r>
            <a:r>
              <a:rPr lang="de-CH" sz="2000" dirty="0" err="1">
                <a:solidFill>
                  <a:schemeClr val="tx1"/>
                </a:solidFill>
                <a:hlinkClick r:id="rId3"/>
              </a:rPr>
              <a:t>Neyruz</a:t>
            </a:r>
            <a:endParaRPr lang="it-CH" sz="2000" dirty="0">
              <a:solidFill>
                <a:schemeClr val="tx1"/>
              </a:solidFill>
            </a:endParaRPr>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p:txBody>
          <a:bodyPr/>
          <a:lstStyle/>
          <a:p>
            <a:r>
              <a:rPr lang="de-CH" dirty="0"/>
              <a:t>3.2 Études de faisabilité </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8</a:t>
            </a:fld>
            <a:endParaRPr lang="it-CH" sz="1400" dirty="0">
              <a:solidFill>
                <a:schemeClr val="bg2">
                  <a:lumMod val="75000"/>
                </a:schemeClr>
              </a:solidFill>
              <a:latin typeface="Calibri" pitchFamily="34" charset="0"/>
            </a:endParaRPr>
          </a:p>
        </p:txBody>
      </p:sp>
      <p:pic>
        <p:nvPicPr>
          <p:cNvPr id="7" name="Image 6">
            <a:extLst>
              <a:ext uri="{FF2B5EF4-FFF2-40B4-BE49-F238E27FC236}">
                <a16:creationId xmlns:a16="http://schemas.microsoft.com/office/drawing/2014/main" id="{BF9F5444-F349-9C42-9869-65ECFF09045F}"/>
              </a:ext>
            </a:extLst>
          </p:cNvPr>
          <p:cNvPicPr>
            <a:picLocks noChangeAspect="1"/>
          </p:cNvPicPr>
          <p:nvPr/>
        </p:nvPicPr>
        <p:blipFill>
          <a:blip r:embed="rId4"/>
          <a:stretch>
            <a:fillRect/>
          </a:stretch>
        </p:blipFill>
        <p:spPr>
          <a:xfrm>
            <a:off x="6193501" y="2060848"/>
            <a:ext cx="5686497" cy="3097907"/>
          </a:xfrm>
          <a:prstGeom prst="rect">
            <a:avLst/>
          </a:prstGeom>
        </p:spPr>
      </p:pic>
    </p:spTree>
    <p:extLst>
      <p:ext uri="{BB962C8B-B14F-4D97-AF65-F5344CB8AC3E}">
        <p14:creationId xmlns:p14="http://schemas.microsoft.com/office/powerpoint/2010/main" val="33023482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82F6E3-CE8E-3198-0459-7E92F5C66166}"/>
              </a:ext>
            </a:extLst>
          </p:cNvPr>
          <p:cNvSpPr>
            <a:spLocks noGrp="1"/>
          </p:cNvSpPr>
          <p:nvPr>
            <p:ph sz="half" idx="2"/>
          </p:nvPr>
        </p:nvSpPr>
        <p:spPr>
          <a:xfrm>
            <a:off x="623392" y="1087427"/>
            <a:ext cx="10682716" cy="5365909"/>
          </a:xfrm>
        </p:spPr>
        <p:txBody>
          <a:bodyPr/>
          <a:lstStyle/>
          <a:p>
            <a:r>
              <a:rPr lang="de-CH" dirty="0"/>
              <a:t>Planification précoce de solutions transitoires</a:t>
            </a:r>
          </a:p>
          <a:p>
            <a:r>
              <a:rPr lang="de-CH" dirty="0" err="1"/>
              <a:t>Fidélisation</a:t>
            </a:r>
            <a:r>
              <a:rPr lang="de-CH" dirty="0"/>
              <a:t> en </a:t>
            </a:r>
            <a:r>
              <a:rPr lang="de-CH" dirty="0" err="1"/>
              <a:t>amont</a:t>
            </a:r>
            <a:r>
              <a:rPr lang="de-CH" dirty="0"/>
              <a:t> du client = sécurité de </a:t>
            </a:r>
            <a:r>
              <a:rPr lang="de-CH" dirty="0" err="1"/>
              <a:t>l'approvisionnement</a:t>
            </a:r>
            <a:r>
              <a:rPr lang="de-CH" dirty="0"/>
              <a:t> </a:t>
            </a:r>
            <a:r>
              <a:rPr lang="de-CH" dirty="0" err="1"/>
              <a:t>client</a:t>
            </a:r>
            <a:r>
              <a:rPr lang="de-CH" dirty="0"/>
              <a:t> = nécessité économique</a:t>
            </a:r>
          </a:p>
          <a:p>
            <a:pPr marL="0" indent="0">
              <a:buNone/>
            </a:pPr>
            <a:endParaRPr lang="de-CH" dirty="0"/>
          </a:p>
          <a:p>
            <a:pPr marL="0" indent="0">
              <a:buNone/>
            </a:pPr>
            <a:r>
              <a:rPr lang="de-CH" b="1" dirty="0">
                <a:solidFill>
                  <a:srgbClr val="92D050"/>
                </a:solidFill>
              </a:rPr>
              <a:t>Solutions techniques</a:t>
            </a:r>
          </a:p>
          <a:p>
            <a:r>
              <a:rPr lang="de-CH" dirty="0"/>
              <a:t>Maintien des installations existantes</a:t>
            </a:r>
          </a:p>
          <a:p>
            <a:r>
              <a:rPr lang="de-CH" dirty="0"/>
              <a:t>Remplacement d'installations existantes</a:t>
            </a:r>
          </a:p>
          <a:p>
            <a:r>
              <a:rPr lang="de-CH" dirty="0"/>
              <a:t>Centrale d'énergie mobile (à court terme)</a:t>
            </a:r>
          </a:p>
          <a:p>
            <a:r>
              <a:rPr lang="de-CH" dirty="0"/>
              <a:t>centrale énergétique à long terme, peut </a:t>
            </a:r>
          </a:p>
          <a:p>
            <a:pPr marL="358775" indent="-358775">
              <a:buNone/>
            </a:pPr>
            <a:r>
              <a:rPr lang="de-CH" dirty="0"/>
              <a:t>      </a:t>
            </a:r>
            <a:r>
              <a:rPr lang="de-CH" dirty="0" err="1"/>
              <a:t>être</a:t>
            </a:r>
            <a:r>
              <a:rPr lang="de-CH" dirty="0"/>
              <a:t> </a:t>
            </a:r>
            <a:r>
              <a:rPr lang="de-CH" dirty="0" err="1"/>
              <a:t>utilisée</a:t>
            </a:r>
            <a:r>
              <a:rPr lang="de-CH" dirty="0"/>
              <a:t> plus tard </a:t>
            </a:r>
            <a:r>
              <a:rPr lang="de-CH" dirty="0" err="1"/>
              <a:t>comme</a:t>
            </a:r>
            <a:r>
              <a:rPr lang="de-CH" dirty="0"/>
              <a:t> </a:t>
            </a:r>
            <a:br>
              <a:rPr lang="de-CH" dirty="0"/>
            </a:br>
            <a:r>
              <a:rPr lang="de-CH" dirty="0" err="1"/>
              <a:t>approvisionnement</a:t>
            </a:r>
            <a:r>
              <a:rPr lang="de-CH" dirty="0"/>
              <a:t> de secours</a:t>
            </a:r>
          </a:p>
          <a:p>
            <a:pPr marL="0" indent="0">
              <a:buNone/>
            </a:pPr>
            <a:endParaRPr lang="de-CH" dirty="0"/>
          </a:p>
          <a:p>
            <a:pPr marL="0" indent="0">
              <a:buNone/>
            </a:pPr>
            <a:r>
              <a:rPr lang="de-CH" b="1" dirty="0">
                <a:solidFill>
                  <a:srgbClr val="92D050"/>
                </a:solidFill>
              </a:rPr>
              <a:t>Remarque :</a:t>
            </a:r>
          </a:p>
          <a:p>
            <a:pPr marL="0" indent="0">
              <a:buNone/>
            </a:pPr>
            <a:r>
              <a:rPr lang="de-DE" dirty="0"/>
              <a:t>Une solution transitoire ne répond pas nécessairement aux exigences </a:t>
            </a:r>
            <a:r>
              <a:rPr lang="de-DE" dirty="0" err="1"/>
              <a:t>légales</a:t>
            </a:r>
            <a:r>
              <a:rPr lang="de-DE" dirty="0"/>
              <a:t> et ne peuvent souvent pas </a:t>
            </a:r>
            <a:r>
              <a:rPr lang="de-DE" dirty="0" err="1"/>
              <a:t>être</a:t>
            </a:r>
            <a:r>
              <a:rPr lang="de-DE" dirty="0"/>
              <a:t> </a:t>
            </a:r>
            <a:r>
              <a:rPr lang="de-DE" dirty="0" err="1"/>
              <a:t>autorisées</a:t>
            </a:r>
            <a:r>
              <a:rPr lang="de-DE" dirty="0"/>
              <a:t>. Les cantons et les autorités communales en matière de construction devraient</a:t>
            </a:r>
          </a:p>
          <a:p>
            <a:pPr marL="0" indent="0">
              <a:buNone/>
            </a:pPr>
            <a:r>
              <a:rPr lang="de-DE" dirty="0"/>
              <a:t>proposer des solutions (pragmatiques). Il est donc important de procéder à une </a:t>
            </a:r>
            <a:r>
              <a:rPr lang="de-DE" dirty="0" err="1"/>
              <a:t>clarification</a:t>
            </a:r>
            <a:r>
              <a:rPr lang="de-DE" dirty="0"/>
              <a:t> en </a:t>
            </a:r>
            <a:r>
              <a:rPr lang="de-DE" dirty="0" err="1"/>
              <a:t>amont</a:t>
            </a:r>
            <a:r>
              <a:rPr lang="de-DE" dirty="0"/>
              <a:t> pour la planification et les autorisations d'exploitation.</a:t>
            </a: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endParaRPr lang="it-CH" b="1" dirty="0"/>
          </a:p>
        </p:txBody>
      </p:sp>
      <p:sp>
        <p:nvSpPr>
          <p:cNvPr id="3" name="Textplatzhalter 2">
            <a:extLst>
              <a:ext uri="{FF2B5EF4-FFF2-40B4-BE49-F238E27FC236}">
                <a16:creationId xmlns:a16="http://schemas.microsoft.com/office/drawing/2014/main" id="{FF813816-64ED-6B25-19F9-EE7E764ADE91}"/>
              </a:ext>
            </a:extLst>
          </p:cNvPr>
          <p:cNvSpPr>
            <a:spLocks noGrp="1"/>
          </p:cNvSpPr>
          <p:nvPr>
            <p:ph type="body" sz="quarter" idx="13"/>
          </p:nvPr>
        </p:nvSpPr>
        <p:spPr/>
        <p:txBody>
          <a:bodyPr/>
          <a:lstStyle/>
          <a:p>
            <a:r>
              <a:rPr lang="de-CH" dirty="0"/>
              <a:t>3.3 Solutions transitoires </a:t>
            </a:r>
            <a:endParaRPr lang="it-CH" i="0" dirty="0"/>
          </a:p>
        </p:txBody>
      </p:sp>
      <p:sp>
        <p:nvSpPr>
          <p:cNvPr id="5" name="Textfeld 4">
            <a:extLst>
              <a:ext uri="{FF2B5EF4-FFF2-40B4-BE49-F238E27FC236}">
                <a16:creationId xmlns:a16="http://schemas.microsoft.com/office/drawing/2014/main" id="{4088251E-28DA-002E-3CAC-E06F5379AA55}"/>
              </a:ext>
            </a:extLst>
          </p:cNvPr>
          <p:cNvSpPr txBox="1"/>
          <p:nvPr/>
        </p:nvSpPr>
        <p:spPr>
          <a:xfrm>
            <a:off x="11627971" y="6543545"/>
            <a:ext cx="504056" cy="307777"/>
          </a:xfrm>
          <a:prstGeom prst="rect">
            <a:avLst/>
          </a:prstGeom>
          <a:noFill/>
        </p:spPr>
        <p:txBody>
          <a:bodyPr wrap="square" rtlCol="0">
            <a:spAutoFit/>
          </a:bodyPr>
          <a:lstStyle/>
          <a:p>
            <a:fld id="{6C7759B5-D578-43AA-9A05-5623465B6F49}" type="slidenum">
              <a:rPr lang="it-CH" sz="1400" smtClean="0">
                <a:solidFill>
                  <a:schemeClr val="bg2">
                    <a:lumMod val="75000"/>
                  </a:schemeClr>
                </a:solidFill>
                <a:latin typeface="Calibri" pitchFamily="34" charset="0"/>
              </a:rPr>
              <a:t>9</a:t>
            </a:fld>
            <a:endParaRPr lang="it-CH" sz="1400" dirty="0">
              <a:solidFill>
                <a:schemeClr val="bg2">
                  <a:lumMod val="75000"/>
                </a:schemeClr>
              </a:solidFill>
              <a:latin typeface="Calibri" pitchFamily="34" charset="0"/>
            </a:endParaRPr>
          </a:p>
        </p:txBody>
      </p:sp>
      <p:pic>
        <p:nvPicPr>
          <p:cNvPr id="7" name="Image 6">
            <a:extLst>
              <a:ext uri="{FF2B5EF4-FFF2-40B4-BE49-F238E27FC236}">
                <a16:creationId xmlns:a16="http://schemas.microsoft.com/office/drawing/2014/main" id="{9B58688D-598B-CE28-5BC6-8636317C9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4750" y="2257223"/>
            <a:ext cx="5581508" cy="2343554"/>
          </a:xfrm>
          <a:prstGeom prst="rect">
            <a:avLst/>
          </a:prstGeom>
        </p:spPr>
      </p:pic>
    </p:spTree>
    <p:extLst>
      <p:ext uri="{BB962C8B-B14F-4D97-AF65-F5344CB8AC3E}">
        <p14:creationId xmlns:p14="http://schemas.microsoft.com/office/powerpoint/2010/main" val="3383271949"/>
      </p:ext>
    </p:extLst>
  </p:cSld>
  <p:clrMapOvr>
    <a:masterClrMapping/>
  </p:clrMapOvr>
  <p:transition/>
</p:sld>
</file>

<file path=ppt/theme/theme1.xml><?xml version="1.0" encoding="utf-8"?>
<a:theme xmlns:a="http://schemas.openxmlformats.org/drawingml/2006/main" name="Présentation Planair 2008 modèle 2007">
  <a:themeElements>
    <a:clrScheme name="ppt_generale (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_generale (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7D580D"/>
            </a:solidFill>
            <a:latin typeface="Calibri" pitchFamily="34" charset="0"/>
          </a:defRPr>
        </a:defPPr>
      </a:lstStyle>
    </a:txDef>
  </a:objectDefaults>
  <a:extraClrSchemeLst>
    <a:extraClrScheme>
      <a:clrScheme name="ppt_generale (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generale (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generale (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generale (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generale (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generale (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generale (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generale (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generale (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generale (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generale (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generale (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75FFFA346A2A4789EF109AA7F035DD" ma:contentTypeVersion="1" ma:contentTypeDescription="Crée un document." ma:contentTypeScope="" ma:versionID="ee63e031e8f8cfd28d9707a484744481">
  <xsd:schema xmlns:xsd="http://www.w3.org/2001/XMLSchema" xmlns:xs="http://www.w3.org/2001/XMLSchema" xmlns:p="http://schemas.microsoft.com/office/2006/metadata/properties" xmlns:ns2="b3cbf63e-156b-45a9-86bf-419b6bb610a9" targetNamespace="http://schemas.microsoft.com/office/2006/metadata/properties" ma:root="true" ma:fieldsID="9e246114d959c76d868e627c69fc0aef" ns2:_="">
    <xsd:import namespace="b3cbf63e-156b-45a9-86bf-419b6bb610a9"/>
    <xsd:element name="properties">
      <xsd:complexType>
        <xsd:sequence>
          <xsd:element name="documentManagement">
            <xsd:complexType>
              <xsd:all>
                <xsd:element ref="ns2:Li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bf63e-156b-45a9-86bf-419b6bb610a9" elementFormDefault="qualified">
    <xsd:import namespace="http://schemas.microsoft.com/office/2006/documentManagement/types"/>
    <xsd:import namespace="http://schemas.microsoft.com/office/infopath/2007/PartnerControls"/>
    <xsd:element name="Lien" ma:index="8" nillable="true" ma:displayName="Lien" ma:format="Hyperlink" ma:internalName="Lien">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en xmlns="b3cbf63e-156b-45a9-86bf-419b6bb610a9">
      <Url xsi:nil="true"/>
      <Description xsi:nil="true"/>
    </Lien>
  </documentManagement>
</p:properties>
</file>

<file path=customXml/itemProps1.xml><?xml version="1.0" encoding="utf-8"?>
<ds:datastoreItem xmlns:ds="http://schemas.openxmlformats.org/officeDocument/2006/customXml" ds:itemID="{997C6256-641F-41F5-8DB1-EF112FB95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bf63e-156b-45a9-86bf-419b6bb610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4A318A-A988-422E-80E3-718B6D858554}">
  <ds:schemaRefs>
    <ds:schemaRef ds:uri="http://schemas.microsoft.com/sharepoint/v3/contenttype/forms"/>
  </ds:schemaRefs>
</ds:datastoreItem>
</file>

<file path=customXml/itemProps3.xml><?xml version="1.0" encoding="utf-8"?>
<ds:datastoreItem xmlns:ds="http://schemas.openxmlformats.org/officeDocument/2006/customXml" ds:itemID="{28701182-D72E-4C70-80F2-1CA0F9B27498}">
  <ds:schemaRefs>
    <ds:schemaRef ds:uri="http://schemas.openxmlformats.org/package/2006/metadata/core-properties"/>
    <ds:schemaRef ds:uri="http://purl.org/dc/terms/"/>
    <ds:schemaRef ds:uri="http://purl.org/dc/elements/1.1/"/>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b3cbf63e-156b-45a9-86bf-419b6bb610a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Présentation Planair 2008 modèle 2007</Template>
  <TotalTime>96</TotalTime>
  <Words>2503</Words>
  <Application>Microsoft Office PowerPoint</Application>
  <PresentationFormat>Grand écran</PresentationFormat>
  <Paragraphs>374</Paragraphs>
  <Slides>30</Slides>
  <Notes>4</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30</vt:i4>
      </vt:variant>
    </vt:vector>
  </HeadingPairs>
  <TitlesOfParts>
    <vt:vector size="38" baseType="lpstr">
      <vt:lpstr>Arial</vt:lpstr>
      <vt:lpstr>Calibri</vt:lpstr>
      <vt:lpstr>Calibri Light</vt:lpstr>
      <vt:lpstr>Courier New</vt:lpstr>
      <vt:lpstr>Wingdings</vt:lpstr>
      <vt:lpstr>Wingdings 3</vt:lpstr>
      <vt:lpstr>Présentation Planair 2008 modèle 2007</vt:lpstr>
      <vt:lpstr>Benutzerdefiniertes Design</vt:lpstr>
      <vt:lpstr>Guide pour des réseaux thermiques sans émissions  Catalogue de mesures pour la décarbonation et  flexibilisation des réseaux thermiques </vt:lpstr>
      <vt:lpstr>Présentation PowerPoint</vt:lpstr>
      <vt:lpstr>Présentation PowerPoint</vt:lpstr>
      <vt:lpstr>Présentation PowerPoint</vt:lpstr>
      <vt:lpstr>Planification   </vt:lpstr>
      <vt:lpstr>Présentation PowerPoint</vt:lpstr>
      <vt:lpstr>Présentation PowerPoint</vt:lpstr>
      <vt:lpstr>Présentation PowerPoint</vt:lpstr>
      <vt:lpstr>Présentation PowerPoint</vt:lpstr>
      <vt:lpstr>Présentation PowerPoint</vt:lpstr>
      <vt:lpstr>Optimisation Flexibilité et efficacité énergétique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Chaleur résiduelle et énergies renouvelables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PLANAIR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Concrétisons l’avenir !</dc:title>
  <dc:creator>Martin Kernen</dc:creator>
  <cp:keywords>, docId:5F462B339C8F637FDB4591868CDD2C04</cp:keywords>
  <cp:lastModifiedBy>Laure Deschaintre</cp:lastModifiedBy>
  <cp:revision>295</cp:revision>
  <cp:lastPrinted>2015-04-21T06:25:26Z</cp:lastPrinted>
  <dcterms:created xsi:type="dcterms:W3CDTF">2009-07-01T13:26:48Z</dcterms:created>
  <dcterms:modified xsi:type="dcterms:W3CDTF">2023-09-14T09:39:10Z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tégorie">
    <vt:lpwstr>Modèles</vt:lpwstr>
  </property>
  <property fmtid="{D5CDD505-2E9C-101B-9397-08002B2CF9AE}" pid="3" name="A jour ?">
    <vt:lpwstr>1</vt:lpwstr>
  </property>
  <property fmtid="{D5CDD505-2E9C-101B-9397-08002B2CF9AE}" pid="4" name="ContentTypeId">
    <vt:lpwstr>0x0101005F75FFFA346A2A4789EF109AA7F035DD</vt:lpwstr>
  </property>
</Properties>
</file>